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941" r:id="rId2"/>
    <p:sldId id="1488" r:id="rId3"/>
    <p:sldId id="1553" r:id="rId4"/>
    <p:sldId id="1586" r:id="rId5"/>
    <p:sldId id="1581" r:id="rId6"/>
    <p:sldId id="1545" r:id="rId7"/>
    <p:sldId id="1552" r:id="rId8"/>
    <p:sldId id="1527" r:id="rId9"/>
    <p:sldId id="1526" r:id="rId10"/>
    <p:sldId id="1555" r:id="rId11"/>
    <p:sldId id="1254" r:id="rId12"/>
    <p:sldId id="1153" r:id="rId13"/>
    <p:sldId id="1582" r:id="rId14"/>
    <p:sldId id="1585" r:id="rId15"/>
    <p:sldId id="1449" r:id="rId16"/>
    <p:sldId id="1537" r:id="rId17"/>
    <p:sldId id="1451" r:id="rId18"/>
    <p:sldId id="1452" r:id="rId19"/>
    <p:sldId id="1559" r:id="rId20"/>
    <p:sldId id="1560" r:id="rId21"/>
    <p:sldId id="1538" r:id="rId22"/>
    <p:sldId id="1561" r:id="rId23"/>
    <p:sldId id="1566" r:id="rId24"/>
    <p:sldId id="1565" r:id="rId25"/>
    <p:sldId id="1567" r:id="rId26"/>
    <p:sldId id="1572" r:id="rId27"/>
    <p:sldId id="1549" r:id="rId28"/>
    <p:sldId id="1568" r:id="rId29"/>
    <p:sldId id="1569" r:id="rId30"/>
    <p:sldId id="1573" r:id="rId31"/>
    <p:sldId id="1550" r:id="rId32"/>
    <p:sldId id="1575" r:id="rId33"/>
    <p:sldId id="1576" r:id="rId34"/>
    <p:sldId id="1577" r:id="rId35"/>
    <p:sldId id="1587" r:id="rId36"/>
    <p:sldId id="1580" r:id="rId37"/>
    <p:sldId id="1291" r:id="rId38"/>
  </p:sldIdLst>
  <p:sldSz cx="12192000" cy="6858000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0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7C7"/>
    <a:srgbClr val="D8562E"/>
    <a:srgbClr val="DC3348"/>
    <a:srgbClr val="5C4470"/>
    <a:srgbClr val="3D9FAC"/>
    <a:srgbClr val="00FA00"/>
    <a:srgbClr val="7A81FF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4"/>
    <p:restoredTop sz="59852" autoAdjust="0"/>
  </p:normalViewPr>
  <p:slideViewPr>
    <p:cSldViewPr>
      <p:cViewPr varScale="1">
        <p:scale>
          <a:sx n="49" d="100"/>
          <a:sy n="49" d="100"/>
        </p:scale>
        <p:origin x="1289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4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70" y="-96"/>
      </p:cViewPr>
      <p:guideLst>
        <p:guide orient="horz" pos="2950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smith-admin\Desktop\Gender-Career_IAT_2002-2015_PI_training_graph_all_participan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tliff\Desktop\Race_IAT_graph_template_forTony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08884224468"/>
          <c:y val="0.13769713596910799"/>
          <c:w val="0.80307058552819899"/>
          <c:h val="0.66953936012876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'[Gender-Career_IAT_2002-2015_PI_training_graph_all_participants.xlsx]Sheet1'!$B$2</c:f>
              <c:strCache>
                <c:ptCount val="1"/>
                <c:pt idx="0">
                  <c:v>153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39F939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D8-4FCC-A7F3-B0A5306B26D7}"/>
              </c:ext>
            </c:extLst>
          </c:dPt>
          <c:dPt>
            <c:idx val="4"/>
            <c:invertIfNegative val="0"/>
            <c:bubble3D val="0"/>
            <c:spPr>
              <a:solidFill>
                <a:srgbClr val="39F939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D8-4FCC-A7F3-B0A5306B26D7}"/>
              </c:ext>
            </c:extLst>
          </c:dPt>
          <c:dPt>
            <c:idx val="5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D8-4FCC-A7F3-B0A5306B26D7}"/>
              </c:ext>
            </c:extLst>
          </c:dPt>
          <c:dPt>
            <c:idx val="6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1D8-4FCC-A7F3-B0A5306B26D7}"/>
              </c:ext>
            </c:extLst>
          </c:dPt>
          <c:dPt>
            <c:idx val="7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1D8-4FCC-A7F3-B0A5306B26D7}"/>
              </c:ext>
            </c:extLst>
          </c:dPt>
          <c:dPt>
            <c:idx val="8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1D8-4FCC-A7F3-B0A5306B26D7}"/>
              </c:ext>
            </c:extLst>
          </c:dPt>
          <c:dPt>
            <c:idx val="9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1D8-4FCC-A7F3-B0A5306B26D7}"/>
              </c:ext>
            </c:extLst>
          </c:dPt>
          <c:dPt>
            <c:idx val="10"/>
            <c:invertIfNegative val="0"/>
            <c:bubble3D val="0"/>
            <c:spPr>
              <a:solidFill>
                <a:srgbClr val="3D9FAC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1D8-4FCC-A7F3-B0A5306B26D7}"/>
              </c:ext>
            </c:extLst>
          </c:dPt>
          <c:dPt>
            <c:idx val="11"/>
            <c:invertIfNegative val="0"/>
            <c:bubble3D val="0"/>
            <c:spPr>
              <a:solidFill>
                <a:srgbClr val="3D9FAC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1D8-4FCC-A7F3-B0A5306B26D7}"/>
              </c:ext>
            </c:extLst>
          </c:dPt>
          <c:dPt>
            <c:idx val="12"/>
            <c:invertIfNegative val="0"/>
            <c:bubble3D val="0"/>
            <c:spPr>
              <a:solidFill>
                <a:srgbClr val="5C447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1D8-4FCC-A7F3-B0A5306B26D7}"/>
              </c:ext>
            </c:extLst>
          </c:dPt>
          <c:dPt>
            <c:idx val="13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1D8-4FCC-A7F3-B0A5306B26D7}"/>
              </c:ext>
            </c:extLst>
          </c:dPt>
          <c:dPt>
            <c:idx val="14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41D8-4FCC-A7F3-B0A5306B26D7}"/>
              </c:ext>
            </c:extLst>
          </c:dPt>
          <c:dPt>
            <c:idx val="15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1D8-4FCC-A7F3-B0A5306B26D7}"/>
              </c:ext>
            </c:extLst>
          </c:dPt>
          <c:dPt>
            <c:idx val="16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1D8-4FCC-A7F3-B0A5306B26D7}"/>
              </c:ext>
            </c:extLst>
          </c:dPt>
          <c:dPt>
            <c:idx val="17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41D8-4FCC-A7F3-B0A5306B26D7}"/>
              </c:ext>
            </c:extLst>
          </c:dPt>
          <c:dPt>
            <c:idx val="18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41D8-4FCC-A7F3-B0A5306B26D7}"/>
              </c:ext>
            </c:extLst>
          </c:dPt>
          <c:dPt>
            <c:idx val="19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41D8-4FCC-A7F3-B0A5306B26D7}"/>
              </c:ext>
            </c:extLst>
          </c:dPt>
          <c:dPt>
            <c:idx val="20"/>
            <c:invertIfNegative val="0"/>
            <c:bubble3D val="0"/>
            <c:spPr>
              <a:solidFill>
                <a:srgbClr val="9999F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C7F4-4845-ABB4-0362910946FF}"/>
              </c:ext>
            </c:extLst>
          </c:dPt>
          <c:cat>
            <c:numRef>
              <c:f>'[Gender-Career_IAT_2002-2015_PI_training_graph_all_participants.xlsx]Sheet1'!$A$2:$A$23</c:f>
              <c:numCache>
                <c:formatCode>General</c:formatCode>
                <c:ptCount val="22"/>
                <c:pt idx="1">
                  <c:v>-1.5</c:v>
                </c:pt>
                <c:pt idx="3">
                  <c:v>-1.2</c:v>
                </c:pt>
                <c:pt idx="5" formatCode=".0">
                  <c:v>-0.9</c:v>
                </c:pt>
                <c:pt idx="7" formatCode=".0">
                  <c:v>-0.6</c:v>
                </c:pt>
                <c:pt idx="9" formatCode=".0">
                  <c:v>-0.3</c:v>
                </c:pt>
                <c:pt idx="12" formatCode=".0">
                  <c:v>0.3</c:v>
                </c:pt>
                <c:pt idx="14" formatCode=".0">
                  <c:v>0.6</c:v>
                </c:pt>
                <c:pt idx="16" formatCode=".0">
                  <c:v>0.9</c:v>
                </c:pt>
                <c:pt idx="18">
                  <c:v>1.2</c:v>
                </c:pt>
                <c:pt idx="20">
                  <c:v>1.5</c:v>
                </c:pt>
              </c:numCache>
            </c:numRef>
          </c:cat>
          <c:val>
            <c:numRef>
              <c:f>'[Gender-Career_IAT_2002-2015_PI_training_graph_all_participants.xlsx]Sheet1'!$B$2:$B$23</c:f>
              <c:numCache>
                <c:formatCode>General</c:formatCode>
                <c:ptCount val="22"/>
                <c:pt idx="0">
                  <c:v>153</c:v>
                </c:pt>
                <c:pt idx="1">
                  <c:v>133</c:v>
                </c:pt>
                <c:pt idx="2">
                  <c:v>178</c:v>
                </c:pt>
                <c:pt idx="3">
                  <c:v>286</c:v>
                </c:pt>
                <c:pt idx="4">
                  <c:v>534</c:v>
                </c:pt>
                <c:pt idx="5">
                  <c:v>1385</c:v>
                </c:pt>
                <c:pt idx="6">
                  <c:v>3556</c:v>
                </c:pt>
                <c:pt idx="7">
                  <c:v>8429</c:v>
                </c:pt>
                <c:pt idx="8">
                  <c:v>18139</c:v>
                </c:pt>
                <c:pt idx="9">
                  <c:v>34296</c:v>
                </c:pt>
                <c:pt idx="10">
                  <c:v>57795</c:v>
                </c:pt>
                <c:pt idx="11">
                  <c:v>87086</c:v>
                </c:pt>
                <c:pt idx="12">
                  <c:v>115042</c:v>
                </c:pt>
                <c:pt idx="13">
                  <c:v>135282</c:v>
                </c:pt>
                <c:pt idx="14">
                  <c:v>138173</c:v>
                </c:pt>
                <c:pt idx="15">
                  <c:v>114578</c:v>
                </c:pt>
                <c:pt idx="16">
                  <c:v>75741</c:v>
                </c:pt>
                <c:pt idx="17">
                  <c:v>37799</c:v>
                </c:pt>
                <c:pt idx="18">
                  <c:v>13423</c:v>
                </c:pt>
                <c:pt idx="19">
                  <c:v>3237</c:v>
                </c:pt>
                <c:pt idx="20">
                  <c:v>596</c:v>
                </c:pt>
                <c:pt idx="21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41D8-4FCC-A7F3-B0A5306B2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-1397077856"/>
        <c:axId val="-1397076080"/>
      </c:barChart>
      <c:catAx>
        <c:axId val="-1397077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397076080"/>
        <c:crosses val="autoZero"/>
        <c:auto val="1"/>
        <c:lblAlgn val="ctr"/>
        <c:lblOffset val="100"/>
        <c:noMultiLvlLbl val="0"/>
      </c:catAx>
      <c:valAx>
        <c:axId val="-1397076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97077856"/>
        <c:crosses val="autoZero"/>
        <c:crossBetween val="between"/>
      </c:valAx>
      <c:spPr>
        <a:noFill/>
        <a:ln>
          <a:noFill/>
        </a:ln>
        <a:effectLst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21102362204699"/>
          <c:y val="0.117256166149963"/>
          <c:w val="0.81329663564781696"/>
          <c:h val="0.648093500507558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4B-4E7E-9574-E5CAFB227214}"/>
              </c:ext>
            </c:extLst>
          </c:dPt>
          <c:dPt>
            <c:idx val="4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4B-4E7E-9574-E5CAFB227214}"/>
              </c:ext>
            </c:extLst>
          </c:dPt>
          <c:dPt>
            <c:idx val="5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34B-4E7E-9574-E5CAFB227214}"/>
              </c:ext>
            </c:extLst>
          </c:dPt>
          <c:dPt>
            <c:idx val="6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34B-4E7E-9574-E5CAFB227214}"/>
              </c:ext>
            </c:extLst>
          </c:dPt>
          <c:dPt>
            <c:idx val="7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34B-4E7E-9574-E5CAFB227214}"/>
              </c:ext>
            </c:extLst>
          </c:dPt>
          <c:dPt>
            <c:idx val="8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34B-4E7E-9574-E5CAFB227214}"/>
              </c:ext>
            </c:extLst>
          </c:dPt>
          <c:dPt>
            <c:idx val="9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34B-4E7E-9574-E5CAFB227214}"/>
              </c:ext>
            </c:extLst>
          </c:dPt>
          <c:dPt>
            <c:idx val="10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34B-4E7E-9574-E5CAFB227214}"/>
              </c:ext>
            </c:extLst>
          </c:dPt>
          <c:dPt>
            <c:idx val="11"/>
            <c:invertIfNegative val="0"/>
            <c:bubble3D val="0"/>
            <c:spPr>
              <a:solidFill>
                <a:srgbClr val="D8562E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34B-4E7E-9574-E5CAFB227214}"/>
              </c:ext>
            </c:extLst>
          </c:dPt>
          <c:dPt>
            <c:idx val="12"/>
            <c:invertIfNegative val="0"/>
            <c:bubble3D val="0"/>
            <c:spPr>
              <a:solidFill>
                <a:srgbClr val="3D9FAC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34B-4E7E-9574-E5CAFB227214}"/>
              </c:ext>
            </c:extLst>
          </c:dPt>
          <c:dPt>
            <c:idx val="13"/>
            <c:invertIfNegative val="0"/>
            <c:bubble3D val="0"/>
            <c:spPr>
              <a:solidFill>
                <a:srgbClr val="3D9FAC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34B-4E7E-9574-E5CAFB227214}"/>
              </c:ext>
            </c:extLst>
          </c:dPt>
          <c:dPt>
            <c:idx val="14"/>
            <c:invertIfNegative val="0"/>
            <c:bubble3D val="0"/>
            <c:spPr>
              <a:solidFill>
                <a:srgbClr val="3D9FAC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34B-4E7E-9574-E5CAFB227214}"/>
              </c:ext>
            </c:extLst>
          </c:dPt>
          <c:dPt>
            <c:idx val="15"/>
            <c:invertIfNegative val="0"/>
            <c:bubble3D val="0"/>
            <c:spPr>
              <a:solidFill>
                <a:srgbClr val="5C447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34B-4E7E-9574-E5CAFB227214}"/>
              </c:ext>
            </c:extLst>
          </c:dPt>
          <c:dPt>
            <c:idx val="16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534B-4E7E-9574-E5CAFB227214}"/>
              </c:ext>
            </c:extLst>
          </c:dPt>
          <c:dPt>
            <c:idx val="17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534B-4E7E-9574-E5CAFB227214}"/>
              </c:ext>
            </c:extLst>
          </c:dPt>
          <c:dPt>
            <c:idx val="18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534B-4E7E-9574-E5CAFB227214}"/>
              </c:ext>
            </c:extLst>
          </c:dPt>
          <c:dPt>
            <c:idx val="19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534B-4E7E-9574-E5CAFB227214}"/>
              </c:ext>
            </c:extLst>
          </c:dPt>
          <c:dPt>
            <c:idx val="20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534B-4E7E-9574-E5CAFB227214}"/>
              </c:ext>
            </c:extLst>
          </c:dPt>
          <c:dPt>
            <c:idx val="21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3C03-436F-806B-CB3781579CC0}"/>
              </c:ext>
            </c:extLst>
          </c:dPt>
          <c:dPt>
            <c:idx val="22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534B-4E7E-9574-E5CAFB227214}"/>
              </c:ext>
            </c:extLst>
          </c:dPt>
          <c:dPt>
            <c:idx val="23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534B-4E7E-9574-E5CAFB227214}"/>
              </c:ext>
            </c:extLst>
          </c:dPt>
          <c:dPt>
            <c:idx val="24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958D-452A-8094-D1B3AD983600}"/>
              </c:ext>
            </c:extLst>
          </c:dPt>
          <c:dPt>
            <c:idx val="25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958D-452A-8094-D1B3AD983600}"/>
              </c:ext>
            </c:extLst>
          </c:dPt>
          <c:dPt>
            <c:idx val="26"/>
            <c:invertIfNegative val="0"/>
            <c:bubble3D val="0"/>
            <c:spPr>
              <a:solidFill>
                <a:srgbClr val="5C447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958D-452A-8094-D1B3AD983600}"/>
              </c:ext>
            </c:extLst>
          </c:dPt>
          <c:cat>
            <c:strRef>
              <c:f>'white respondents histogram'!$A$1:$A$27</c:f>
              <c:strCache>
                <c:ptCount val="27"/>
                <c:pt idx="0">
                  <c:v>&lt;=-1.30</c:v>
                </c:pt>
                <c:pt idx="1">
                  <c:v>-1.20</c:v>
                </c:pt>
                <c:pt idx="2">
                  <c:v>-1.10</c:v>
                </c:pt>
                <c:pt idx="3">
                  <c:v>-1.00</c:v>
                </c:pt>
                <c:pt idx="4">
                  <c:v>-.90</c:v>
                </c:pt>
                <c:pt idx="5">
                  <c:v>-.80</c:v>
                </c:pt>
                <c:pt idx="6">
                  <c:v>-.70</c:v>
                </c:pt>
                <c:pt idx="7">
                  <c:v>-.60</c:v>
                </c:pt>
                <c:pt idx="8">
                  <c:v>-.50</c:v>
                </c:pt>
                <c:pt idx="9">
                  <c:v>-.40</c:v>
                </c:pt>
                <c:pt idx="10">
                  <c:v>-.30</c:v>
                </c:pt>
                <c:pt idx="11">
                  <c:v>-.20</c:v>
                </c:pt>
                <c:pt idx="12">
                  <c:v>-.10</c:v>
                </c:pt>
                <c:pt idx="13">
                  <c:v>.00</c:v>
                </c:pt>
                <c:pt idx="14">
                  <c:v>.10</c:v>
                </c:pt>
                <c:pt idx="15">
                  <c:v>.20</c:v>
                </c:pt>
                <c:pt idx="16">
                  <c:v>.30</c:v>
                </c:pt>
                <c:pt idx="17">
                  <c:v>.40</c:v>
                </c:pt>
                <c:pt idx="18">
                  <c:v>.50</c:v>
                </c:pt>
                <c:pt idx="19">
                  <c:v>.60</c:v>
                </c:pt>
                <c:pt idx="20">
                  <c:v>.70</c:v>
                </c:pt>
                <c:pt idx="21">
                  <c:v>.80</c:v>
                </c:pt>
                <c:pt idx="22">
                  <c:v>.90</c:v>
                </c:pt>
                <c:pt idx="23">
                  <c:v>1.00</c:v>
                </c:pt>
                <c:pt idx="24">
                  <c:v>1.10</c:v>
                </c:pt>
                <c:pt idx="25">
                  <c:v>1.20</c:v>
                </c:pt>
                <c:pt idx="26">
                  <c:v>&gt;=1.30</c:v>
                </c:pt>
              </c:strCache>
            </c:strRef>
          </c:cat>
          <c:val>
            <c:numRef>
              <c:f>'white respondents histogram'!$B$1:$B$27</c:f>
              <c:numCache>
                <c:formatCode>General</c:formatCode>
                <c:ptCount val="27"/>
                <c:pt idx="0">
                  <c:v>633</c:v>
                </c:pt>
                <c:pt idx="1">
                  <c:v>460</c:v>
                </c:pt>
                <c:pt idx="2">
                  <c:v>800</c:v>
                </c:pt>
                <c:pt idx="3">
                  <c:v>1468</c:v>
                </c:pt>
                <c:pt idx="4">
                  <c:v>2673</c:v>
                </c:pt>
                <c:pt idx="5">
                  <c:v>4709</c:v>
                </c:pt>
                <c:pt idx="6">
                  <c:v>7825</c:v>
                </c:pt>
                <c:pt idx="7">
                  <c:v>12720</c:v>
                </c:pt>
                <c:pt idx="8">
                  <c:v>19686</c:v>
                </c:pt>
                <c:pt idx="9">
                  <c:v>29304</c:v>
                </c:pt>
                <c:pt idx="10">
                  <c:v>41307</c:v>
                </c:pt>
                <c:pt idx="11">
                  <c:v>56243</c:v>
                </c:pt>
                <c:pt idx="12">
                  <c:v>74085</c:v>
                </c:pt>
                <c:pt idx="13">
                  <c:v>92212</c:v>
                </c:pt>
                <c:pt idx="14">
                  <c:v>111852</c:v>
                </c:pt>
                <c:pt idx="15">
                  <c:v>131446</c:v>
                </c:pt>
                <c:pt idx="16">
                  <c:v>148089</c:v>
                </c:pt>
                <c:pt idx="17">
                  <c:v>160782</c:v>
                </c:pt>
                <c:pt idx="18">
                  <c:v>164763</c:v>
                </c:pt>
                <c:pt idx="19">
                  <c:v>159288</c:v>
                </c:pt>
                <c:pt idx="20">
                  <c:v>144887</c:v>
                </c:pt>
                <c:pt idx="21">
                  <c:v>119152</c:v>
                </c:pt>
                <c:pt idx="22">
                  <c:v>90225</c:v>
                </c:pt>
                <c:pt idx="23">
                  <c:v>60123</c:v>
                </c:pt>
                <c:pt idx="24">
                  <c:v>35061</c:v>
                </c:pt>
                <c:pt idx="25">
                  <c:v>17472</c:v>
                </c:pt>
                <c:pt idx="26">
                  <c:v>10265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534B-4E7E-9574-E5CAFB227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-1436748208"/>
        <c:axId val="-1436746000"/>
      </c:barChart>
      <c:catAx>
        <c:axId val="-143674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436746000"/>
        <c:crosses val="autoZero"/>
        <c:auto val="0"/>
        <c:lblAlgn val="ctr"/>
        <c:lblOffset val="100"/>
        <c:noMultiLvlLbl val="0"/>
      </c:catAx>
      <c:valAx>
        <c:axId val="-1436746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36748208"/>
        <c:crossesAt val="1"/>
        <c:crossBetween val="between"/>
      </c:valAx>
      <c:spPr>
        <a:noFill/>
        <a:ln>
          <a:noFill/>
        </a:ln>
        <a:effectLst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0.29818</cdr:x>
      <cdr:y>0.92222</cdr:y>
    </cdr:from>
    <cdr:to>
      <cdr:x>0.84818</cdr:x>
      <cdr:y>0.98889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82800" y="3162300"/>
          <a:ext cx="38417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0.03091</cdr:x>
      <cdr:y>0.91111</cdr:y>
    </cdr:from>
    <cdr:to>
      <cdr:x>0.19</cdr:x>
      <cdr:y>0.99074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5900" y="3124200"/>
          <a:ext cx="1111250" cy="273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0.01182</cdr:x>
      <cdr:y>0.90185</cdr:y>
    </cdr:from>
    <cdr:to>
      <cdr:x>0.18818</cdr:x>
      <cdr:y>0.97593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2550" y="3092450"/>
          <a:ext cx="1231900" cy="25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0.29818</cdr:x>
      <cdr:y>0.92222</cdr:y>
    </cdr:from>
    <cdr:to>
      <cdr:x>0.84818</cdr:x>
      <cdr:y>0.98889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082800" y="3162300"/>
          <a:ext cx="38417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0.38364</cdr:x>
      <cdr:y>0.74377</cdr:y>
    </cdr:from>
    <cdr:to>
      <cdr:x>0.51455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79700" y="33718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0.01594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-6350" y="-76200"/>
          <a:ext cx="8382000" cy="7620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4763"/>
            <a:ext cx="30670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894763"/>
            <a:ext cx="30670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B634EE2-2ECB-2143-B89C-9C00580412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23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1675"/>
            <a:ext cx="6240463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448175"/>
            <a:ext cx="519112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4763"/>
            <a:ext cx="30670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894763"/>
            <a:ext cx="30670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BA4C7A9-18D7-274D-90AC-BA7F676BB2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47700" y="701675"/>
            <a:ext cx="4256088" cy="23955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xfrm>
            <a:off x="708025" y="3606800"/>
            <a:ext cx="5661025" cy="5353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 smtClean="0">
              <a:latin typeface="Times New Roman" charset="0"/>
              <a:ea typeface="MS PGothic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FABEF3F-99E4-CA43-93B9-D2C7A40FEAE2}" type="slidenum">
              <a:rPr lang="en-US" altLang="en-US" sz="1200" b="0">
                <a:latin typeface="Times New Roman" charset="0"/>
              </a:rPr>
              <a:pPr/>
              <a:t>1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000" dirty="0" smtClean="0">
              <a:latin typeface="Times New Roman" charset="0"/>
              <a:ea typeface="MS PGothic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2DD67441-513B-F746-8188-295459D048E4}" type="slidenum">
              <a:rPr lang="en-US" altLang="en-US" sz="1200" b="0">
                <a:latin typeface="Times New Roman" charset="0"/>
              </a:rPr>
              <a:pPr/>
              <a:t>10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5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</a:pPr>
            <a:fld id="{4C55D815-D7B2-D04F-BC91-96AFD63E5199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 dirty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6076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MS PGothic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EC3F4192-B553-2343-B4B6-C5B0FA19A495}" type="slidenum">
              <a:rPr lang="en-US" altLang="en-US" sz="1200" b="0">
                <a:latin typeface="Times New Roman" charset="0"/>
              </a:rPr>
              <a:pPr/>
              <a:t>12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13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7CBCC1BB-C348-6440-BEC4-081FCFEFE13B}" type="slidenum">
              <a:rPr lang="nl-NL" altLang="en-US" sz="1200" b="0">
                <a:latin typeface="Times New Roman" charset="0"/>
              </a:rPr>
              <a:pPr/>
              <a:t>13</a:t>
            </a:fld>
            <a:endParaRPr lang="nl-NL" altLang="en-US" sz="1200" b="0">
              <a:latin typeface="Times New Roman" charset="0"/>
            </a:endParaRPr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4010025" y="8748713"/>
            <a:ext cx="3067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9" tIns="46525" rIns="93049" bIns="46525" anchor="b"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/>
            <a:fld id="{8DF8638E-57B2-2347-A4FD-ED26727E92B0}" type="slidenum">
              <a:rPr lang="en-US" altLang="en-US" sz="1200">
                <a:latin typeface="Calibri" charset="0"/>
              </a:rPr>
              <a:pPr algn="r"/>
              <a:t>13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375150"/>
            <a:ext cx="5191125" cy="414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968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7CBCC1BB-C348-6440-BEC4-081FCFEFE13B}" type="slidenum">
              <a:rPr lang="nl-NL" altLang="en-US" sz="1200" b="0">
                <a:latin typeface="Times New Roman" charset="0"/>
              </a:rPr>
              <a:pPr/>
              <a:t>14</a:t>
            </a:fld>
            <a:endParaRPr lang="nl-NL" altLang="en-US" sz="1200" b="0">
              <a:latin typeface="Times New Roman" charset="0"/>
            </a:endParaRPr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4010025" y="8748713"/>
            <a:ext cx="3067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9" tIns="46525" rIns="93049" bIns="46525" anchor="b"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/>
            <a:fld id="{8DF8638E-57B2-2347-A4FD-ED26727E92B0}" type="slidenum">
              <a:rPr lang="en-US" altLang="en-US" sz="1200">
                <a:latin typeface="Calibri" charset="0"/>
              </a:rPr>
              <a:pPr algn="r"/>
              <a:t>14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375150"/>
            <a:ext cx="5191125" cy="414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819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5E249AD9-2B4D-0E47-84A6-5DDDEB81B287}" type="slidenum">
              <a:rPr lang="en-US" altLang="en-US" sz="1200" b="0">
                <a:latin typeface="Times New Roman" charset="0"/>
              </a:rPr>
              <a:pPr/>
              <a:t>15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673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baseline="0" dirty="0" smtClean="0">
              <a:latin typeface="Times New Roman" charset="0"/>
              <a:ea typeface="MS PGothic" charset="-128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D347387F-954E-004C-ADF2-57EA174542AD}" type="slidenum">
              <a:rPr lang="en-US" altLang="en-US" sz="1200" b="0">
                <a:latin typeface="Times New Roman" charset="0"/>
              </a:rPr>
              <a:pPr/>
              <a:t>16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08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97329412-1B30-B842-B219-CAFF2CEC4F5C}" type="slidenum">
              <a:rPr lang="nl-NL" altLang="en-US" sz="1200" b="0">
                <a:latin typeface="Times New Roman" charset="0"/>
              </a:rPr>
              <a:pPr/>
              <a:t>17</a:t>
            </a:fld>
            <a:endParaRPr lang="nl-NL" altLang="en-US" sz="1200" b="0" dirty="0">
              <a:latin typeface="Times New Roman" charset="0"/>
            </a:endParaRPr>
          </a:p>
        </p:txBody>
      </p:sp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4010025" y="8748713"/>
            <a:ext cx="3067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9" tIns="46525" rIns="93049" bIns="46525" anchor="b"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/>
            <a:fld id="{D33A6EBB-254F-134F-B7FC-9AA3E37F2F3A}" type="slidenum">
              <a:rPr lang="en-US" altLang="en-US" sz="1200">
                <a:latin typeface="Calibri" charset="0"/>
              </a:rPr>
              <a:pPr algn="r"/>
              <a:t>17</a:t>
            </a:fld>
            <a:endParaRPr lang="en-US" altLang="en-US" sz="1200" dirty="0">
              <a:latin typeface="Calibri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375150"/>
            <a:ext cx="5191125" cy="414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799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8A8097B3-29F6-DD47-A425-24E0755C4115}" type="slidenum">
              <a:rPr lang="nl-NL" altLang="en-US" sz="1200" b="0">
                <a:latin typeface="Times New Roman" charset="0"/>
              </a:rPr>
              <a:pPr/>
              <a:t>18</a:t>
            </a:fld>
            <a:endParaRPr lang="nl-NL" altLang="en-US" sz="1200" b="0" dirty="0">
              <a:latin typeface="Times New Roman" charset="0"/>
            </a:endParaRPr>
          </a:p>
        </p:txBody>
      </p:sp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4010025" y="8748713"/>
            <a:ext cx="3067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49" tIns="46525" rIns="93049" bIns="46525" anchor="b"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/>
            <a:fld id="{A68AE967-7D2C-6046-9DA0-8FB78F4E5D3B}" type="slidenum">
              <a:rPr lang="en-US" altLang="en-US" sz="1200">
                <a:latin typeface="Calibri" charset="0"/>
              </a:rPr>
              <a:pPr algn="r"/>
              <a:t>18</a:t>
            </a:fld>
            <a:endParaRPr lang="en-US" altLang="en-US" sz="1200" dirty="0">
              <a:latin typeface="Calibri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4375150"/>
            <a:ext cx="5191125" cy="414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3124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 smtClean="0">
              <a:latin typeface="Times New Roman" charset="0"/>
              <a:ea typeface="MS PGothic" charset="-128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13FBD0F-30DD-7D4C-97DE-FA92EE06F6F2}" type="slidenum">
              <a:rPr lang="en-US" altLang="en-US" sz="1200" b="0">
                <a:latin typeface="Times New Roman" charset="0"/>
              </a:rPr>
              <a:pPr/>
              <a:t>19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8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1BDF0CAB-8845-AB4C-9872-05C21F1ECC90}" type="slidenum">
              <a:rPr lang="en-US" altLang="en-US" sz="1200" b="0">
                <a:latin typeface="Times New Roman" charset="0"/>
              </a:rPr>
              <a:pPr/>
              <a:t>2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MS PGothic" panose="020B0600070205080204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43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 smtClean="0">
              <a:latin typeface="Times New Roman" charset="0"/>
              <a:ea typeface="MS PGothic" charset="-128"/>
            </a:endParaRP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413FBD0F-30DD-7D4C-97DE-FA92EE06F6F2}" type="slidenum">
              <a:rPr lang="en-US" altLang="en-US" sz="1200" b="0">
                <a:latin typeface="Times New Roman" charset="0"/>
              </a:rPr>
              <a:pPr/>
              <a:t>20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89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21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12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22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8566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23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973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D00331E3-672C-6B4E-BEB0-2184775AE25A}" type="slidenum">
              <a:rPr lang="en-US" altLang="en-US" sz="1200" b="0">
                <a:latin typeface="Times New Roman" charset="0"/>
              </a:rPr>
              <a:pPr/>
              <a:t>24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80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25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112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26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3852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27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0906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28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6611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29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41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1BDF0CAB-8845-AB4C-9872-05C21F1ECC90}" type="slidenum">
              <a:rPr lang="en-US" altLang="en-US" sz="1200" b="0">
                <a:latin typeface="Times New Roman" charset="0"/>
              </a:rPr>
              <a:pPr/>
              <a:t>3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MS PGothic" panose="020B0600070205080204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66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30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5845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31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2092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32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046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33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164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34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5290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A54797E-E19E-4746-B585-7391D5FC9FE3}" type="slidenum">
              <a:rPr lang="en-US" altLang="en-US" sz="1200" b="0">
                <a:latin typeface="Times New Roman" charset="0"/>
              </a:rPr>
              <a:pPr/>
              <a:t>35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24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 defTabSz="94932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defTabSz="94932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5E249AD9-2B4D-0E47-84A6-5DDDEB81B287}" type="slidenum">
              <a:rPr lang="en-US" altLang="en-US" sz="1200" b="0">
                <a:latin typeface="Times New Roman" charset="0"/>
              </a:rPr>
              <a:pPr/>
              <a:t>36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8805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CFE79D5-9FC0-784B-B506-885ECC4B6221}" type="slidenum">
              <a:rPr lang="en-US" altLang="en-US" sz="1200" b="0">
                <a:latin typeface="Times New Roman" charset="0"/>
              </a:rPr>
              <a:pPr/>
              <a:t>37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463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66D20937-AB87-E54D-B931-21A9BCF95BC3}" type="slidenum">
              <a:rPr lang="en-US" altLang="en-US" sz="1200" b="0">
                <a:latin typeface="Times New Roman" charset="0"/>
              </a:rPr>
              <a:pPr/>
              <a:t>4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000" dirty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234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A020568-4481-B841-9293-6FF0BD8E5E26}" type="slidenum">
              <a:rPr lang="en-US" altLang="en-US" sz="1200" b="0">
                <a:latin typeface="Times New Roman" charset="0"/>
              </a:rPr>
              <a:pPr/>
              <a:t>5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MS PGothic" panose="020B0600070205080204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7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A020568-4481-B841-9293-6FF0BD8E5E26}" type="slidenum">
              <a:rPr lang="en-US" altLang="en-US" sz="1200" b="0">
                <a:latin typeface="Times New Roman" charset="0"/>
              </a:rPr>
              <a:pPr/>
              <a:t>6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baseline="0" dirty="0" smtClean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33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CA020568-4481-B841-9293-6FF0BD8E5E26}" type="slidenum">
              <a:rPr lang="en-US" altLang="en-US" sz="1200" b="0">
                <a:latin typeface="Times New Roman" charset="0"/>
              </a:rPr>
              <a:pPr/>
              <a:t>7</a:t>
            </a:fld>
            <a:endParaRPr lang="en-US" altLang="en-US" sz="1200" b="0" dirty="0"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4448175"/>
            <a:ext cx="5661025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000" baseline="0" dirty="0" smtClean="0">
              <a:latin typeface="Times New Roman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7398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DEF36F1A-C43E-7748-BD03-1C5FB14879DE}" type="slidenum">
              <a:rPr lang="en-US" altLang="en-US">
                <a:latin typeface="Times New Roman" charset="0"/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dirty="0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9100" y="701675"/>
            <a:ext cx="6240463" cy="35115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MS PGothic" panose="020B0600070205080204" pitchFamily="34" charset="-128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19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19100" y="701675"/>
            <a:ext cx="6240463" cy="3511550"/>
          </a:xfrm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000" dirty="0" smtClean="0">
              <a:latin typeface="Times New Roman" charset="0"/>
              <a:ea typeface="MS PGothic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55650" indent="-290513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62050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27188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92325" indent="-231775"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495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30067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639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921125" indent="-231775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2DD67441-513B-F746-8188-295459D048E4}" type="slidenum">
              <a:rPr lang="en-US" altLang="en-US" sz="1200" b="0">
                <a:latin typeface="Times New Roman" charset="0"/>
              </a:rPr>
              <a:pPr/>
              <a:t>9</a:t>
            </a:fld>
            <a:endParaRPr lang="en-US" altLang="en-US" sz="1200" b="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3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0F3D5-B1F0-C944-85B2-3F972846CB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3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65645-0F5F-7644-ACDF-23426E70D9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2DA5-0F05-0640-83C6-47A07041CC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83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C9C58-F44C-A44B-9E21-029CE9729A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1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9D3BC-B039-4648-A518-105CFBD968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662FF-3B62-F445-91DD-3CD067BCFB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FEC1A-5902-694E-A17B-B1A67B83D8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2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5A4A-9E0C-5A41-9F40-0752A4E356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87E43-1909-7E49-83D9-80B9F6F4E7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C887-1460-734A-ACFF-5DF511461E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0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A2D4A-F6A9-284D-9940-B26D07EFF2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2B991-5C09-4245-8B32-C503B86D85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47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73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3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73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4F48A83-C680-3C4D-9D1C-5F2877299C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8" r:id="rId1"/>
    <p:sldLayoutId id="2147485599" r:id="rId2"/>
    <p:sldLayoutId id="2147485600" r:id="rId3"/>
    <p:sldLayoutId id="2147485601" r:id="rId4"/>
    <p:sldLayoutId id="2147485602" r:id="rId5"/>
    <p:sldLayoutId id="2147485603" r:id="rId6"/>
    <p:sldLayoutId id="2147485604" r:id="rId7"/>
    <p:sldLayoutId id="2147485605" r:id="rId8"/>
    <p:sldLayoutId id="2147485606" r:id="rId9"/>
    <p:sldLayoutId id="2147485607" r:id="rId10"/>
    <p:sldLayoutId id="2147485608" r:id="rId11"/>
    <p:sldLayoutId id="21474856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15976"/>
            <a:ext cx="91440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mplicit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Bias: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Understanding Automatic Thoughts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Feelings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7410" name="Picture 3" descr="Project implicit (final)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65603"/>
            <a:ext cx="49530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ubtitle 4"/>
          <p:cNvSpPr>
            <a:spLocks noGrp="1"/>
          </p:cNvSpPr>
          <p:nvPr>
            <p:ph type="subTitle" idx="1"/>
          </p:nvPr>
        </p:nvSpPr>
        <p:spPr>
          <a:xfrm>
            <a:off x="1524000" y="3200400"/>
            <a:ext cx="9144000" cy="1905000"/>
          </a:xfrm>
        </p:spPr>
        <p:txBody>
          <a:bodyPr/>
          <a:lstStyle/>
          <a:p>
            <a:pPr>
              <a:defRPr/>
            </a:pPr>
            <a:r>
              <a:rPr lang="en-US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Kate A. Ratliff, Ph.D.</a:t>
            </a:r>
          </a:p>
          <a:p>
            <a:pPr>
              <a:defRPr/>
            </a:pPr>
            <a:r>
              <a:rPr lang="en-US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Executive Director, Project Implicit</a:t>
            </a:r>
          </a:p>
          <a:p>
            <a:pPr>
              <a:defRPr/>
            </a:pPr>
            <a:r>
              <a:rPr lang="en-US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Assistant Professor, University of Florida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00663"/>
            <a:ext cx="4038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>
            <a:spLocks noChangeAspect="1"/>
          </p:cNvSpPr>
          <p:nvPr/>
        </p:nvSpPr>
        <p:spPr>
          <a:xfrm>
            <a:off x="3581398" y="3763566"/>
            <a:ext cx="414338" cy="414338"/>
          </a:xfrm>
          <a:prstGeom prst="ellipse">
            <a:avLst/>
          </a:prstGeom>
          <a:solidFill>
            <a:srgbClr val="3D9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581398" y="4876803"/>
            <a:ext cx="414338" cy="413147"/>
          </a:xfrm>
          <a:prstGeom prst="ellipse">
            <a:avLst/>
          </a:prstGeom>
          <a:solidFill>
            <a:srgbClr val="5C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3581398" y="5448300"/>
            <a:ext cx="419100" cy="419100"/>
          </a:xfrm>
          <a:prstGeom prst="ellipse">
            <a:avLst/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581398" y="4305303"/>
            <a:ext cx="414338" cy="413147"/>
          </a:xfrm>
          <a:prstGeom prst="ellipse">
            <a:avLst/>
          </a:prstGeom>
          <a:solidFill>
            <a:srgbClr val="D85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278" name="Text Placeholder 33"/>
          <p:cNvSpPr txBox="1">
            <a:spLocks/>
          </p:cNvSpPr>
          <p:nvPr/>
        </p:nvSpPr>
        <p:spPr bwMode="auto">
          <a:xfrm>
            <a:off x="4112417" y="3815959"/>
            <a:ext cx="177165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Aware</a:t>
            </a:r>
          </a:p>
        </p:txBody>
      </p:sp>
      <p:sp>
        <p:nvSpPr>
          <p:cNvPr id="54279" name="Text Placeholder 33"/>
          <p:cNvSpPr txBox="1">
            <a:spLocks/>
          </p:cNvSpPr>
          <p:nvPr/>
        </p:nvSpPr>
        <p:spPr bwMode="auto">
          <a:xfrm>
            <a:off x="4112417" y="4348162"/>
            <a:ext cx="17716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Controllable</a:t>
            </a:r>
          </a:p>
        </p:txBody>
      </p:sp>
      <p:sp>
        <p:nvSpPr>
          <p:cNvPr id="54280" name="Text Placeholder 33"/>
          <p:cNvSpPr txBox="1">
            <a:spLocks/>
          </p:cNvSpPr>
          <p:nvPr/>
        </p:nvSpPr>
        <p:spPr bwMode="auto">
          <a:xfrm>
            <a:off x="4112417" y="4919662"/>
            <a:ext cx="17716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Introspection</a:t>
            </a:r>
          </a:p>
        </p:txBody>
      </p:sp>
      <p:sp>
        <p:nvSpPr>
          <p:cNvPr id="54281" name="Text Placeholder 33"/>
          <p:cNvSpPr txBox="1">
            <a:spLocks/>
          </p:cNvSpPr>
          <p:nvPr/>
        </p:nvSpPr>
        <p:spPr bwMode="auto">
          <a:xfrm>
            <a:off x="4112417" y="5494735"/>
            <a:ext cx="17716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Endorsed</a:t>
            </a:r>
            <a:endParaRPr lang="en-AU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6438898" y="3763566"/>
            <a:ext cx="414338" cy="414338"/>
          </a:xfrm>
          <a:prstGeom prst="ellipse">
            <a:avLst/>
          </a:prstGeom>
          <a:solidFill>
            <a:srgbClr val="3D9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6438898" y="4876803"/>
            <a:ext cx="414338" cy="413147"/>
          </a:xfrm>
          <a:prstGeom prst="ellipse">
            <a:avLst/>
          </a:prstGeom>
          <a:solidFill>
            <a:srgbClr val="5C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6438898" y="5448300"/>
            <a:ext cx="419100" cy="419100"/>
          </a:xfrm>
          <a:prstGeom prst="ellipse">
            <a:avLst/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6438898" y="4305303"/>
            <a:ext cx="414338" cy="413147"/>
          </a:xfrm>
          <a:prstGeom prst="ellipse">
            <a:avLst/>
          </a:prstGeom>
          <a:solidFill>
            <a:srgbClr val="D85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288" name="Text Placeholder 33"/>
          <p:cNvSpPr txBox="1">
            <a:spLocks/>
          </p:cNvSpPr>
          <p:nvPr/>
        </p:nvSpPr>
        <p:spPr bwMode="auto">
          <a:xfrm>
            <a:off x="6969917" y="3815959"/>
            <a:ext cx="177165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 aware</a:t>
            </a:r>
            <a:endParaRPr lang="en-AU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289" name="Text Placeholder 33"/>
          <p:cNvSpPr txBox="1">
            <a:spLocks/>
          </p:cNvSpPr>
          <p:nvPr/>
        </p:nvSpPr>
        <p:spPr bwMode="auto">
          <a:xfrm>
            <a:off x="6969919" y="4348162"/>
            <a:ext cx="3012281" cy="3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 controllable</a:t>
            </a:r>
            <a:endParaRPr lang="en-AU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290" name="Text Placeholder 33"/>
          <p:cNvSpPr txBox="1">
            <a:spLocks/>
          </p:cNvSpPr>
          <p:nvPr/>
        </p:nvSpPr>
        <p:spPr bwMode="auto">
          <a:xfrm>
            <a:off x="6969916" y="4919662"/>
            <a:ext cx="2326482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 introspection</a:t>
            </a:r>
            <a:endParaRPr lang="en-AU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291" name="Text Placeholder 33"/>
          <p:cNvSpPr txBox="1">
            <a:spLocks/>
          </p:cNvSpPr>
          <p:nvPr/>
        </p:nvSpPr>
        <p:spPr bwMode="auto">
          <a:xfrm>
            <a:off x="6969922" y="5494735"/>
            <a:ext cx="2783678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 endorsement</a:t>
            </a:r>
            <a:endParaRPr lang="en-AU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293" name="Text Placeholder 33"/>
          <p:cNvSpPr txBox="1">
            <a:spLocks/>
          </p:cNvSpPr>
          <p:nvPr/>
        </p:nvSpPr>
        <p:spPr bwMode="auto">
          <a:xfrm>
            <a:off x="3581398" y="2886081"/>
            <a:ext cx="205740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en-AU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Explicit Attitudes/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en-AU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Stereotypes</a:t>
            </a:r>
          </a:p>
        </p:txBody>
      </p:sp>
      <p:sp>
        <p:nvSpPr>
          <p:cNvPr id="54294" name="Text Placeholder 33"/>
          <p:cNvSpPr txBox="1">
            <a:spLocks/>
          </p:cNvSpPr>
          <p:nvPr/>
        </p:nvSpPr>
        <p:spPr bwMode="auto">
          <a:xfrm>
            <a:off x="6438898" y="2886081"/>
            <a:ext cx="205740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en-AU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Attitudes/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en-AU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Stereotypes</a:t>
            </a:r>
            <a:endParaRPr lang="en-AU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9700" y="721423"/>
            <a:ext cx="9372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Bias: </a:t>
            </a:r>
            <a:endParaRPr lang="en-US" sz="3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 or stereotypes in favor or against a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 or social group;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preference for one over another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7793" y="368913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91" y="1143000"/>
            <a:ext cx="53816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3" y="2590800"/>
            <a:ext cx="914400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Implicit Association </a:t>
            </a:r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Test</a:t>
            </a:r>
            <a:endParaRPr lang="en-US" sz="2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0" name="TextBox 24"/>
          <p:cNvSpPr txBox="1">
            <a:spLocks noChangeArrowheads="1"/>
          </p:cNvSpPr>
          <p:nvPr/>
        </p:nvSpPr>
        <p:spPr bwMode="auto">
          <a:xfrm>
            <a:off x="2913066" y="1905000"/>
            <a:ext cx="98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Block</a:t>
            </a:r>
          </a:p>
        </p:txBody>
      </p:sp>
      <p:sp>
        <p:nvSpPr>
          <p:cNvPr id="57361" name="TextBox 25"/>
          <p:cNvSpPr txBox="1">
            <a:spLocks noChangeArrowheads="1"/>
          </p:cNvSpPr>
          <p:nvPr/>
        </p:nvSpPr>
        <p:spPr bwMode="auto">
          <a:xfrm>
            <a:off x="4178300" y="19050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Left</a:t>
            </a:r>
          </a:p>
        </p:txBody>
      </p:sp>
      <p:sp>
        <p:nvSpPr>
          <p:cNvPr id="57362" name="TextBox 26"/>
          <p:cNvSpPr txBox="1">
            <a:spLocks noChangeArrowheads="1"/>
          </p:cNvSpPr>
          <p:nvPr/>
        </p:nvSpPr>
        <p:spPr bwMode="auto">
          <a:xfrm>
            <a:off x="6748463" y="19050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Right</a:t>
            </a:r>
          </a:p>
        </p:txBody>
      </p:sp>
      <p:cxnSp>
        <p:nvCxnSpPr>
          <p:cNvPr id="58372" name="Straight Arrow Connector 24"/>
          <p:cNvCxnSpPr>
            <a:cxnSpLocks noChangeShapeType="1"/>
          </p:cNvCxnSpPr>
          <p:nvPr/>
        </p:nvCxnSpPr>
        <p:spPr bwMode="auto">
          <a:xfrm>
            <a:off x="1676400" y="4265616"/>
            <a:ext cx="1143000" cy="1587"/>
          </a:xfrm>
          <a:prstGeom prst="straightConnector1">
            <a:avLst/>
          </a:prstGeom>
          <a:noFill/>
          <a:ln w="63500">
            <a:solidFill>
              <a:srgbClr val="D8562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3" name="Straight Arrow Connector 25"/>
          <p:cNvCxnSpPr>
            <a:cxnSpLocks noChangeShapeType="1"/>
          </p:cNvCxnSpPr>
          <p:nvPr/>
        </p:nvCxnSpPr>
        <p:spPr bwMode="auto">
          <a:xfrm>
            <a:off x="1676400" y="5616575"/>
            <a:ext cx="1143000" cy="1588"/>
          </a:xfrm>
          <a:prstGeom prst="straightConnector1">
            <a:avLst/>
          </a:prstGeom>
          <a:noFill/>
          <a:ln w="63500">
            <a:solidFill>
              <a:srgbClr val="D8562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0138233" y="6550223"/>
            <a:ext cx="20537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Greenwald et al., 1998</a:t>
            </a:r>
          </a:p>
        </p:txBody>
      </p:sp>
      <p:sp>
        <p:nvSpPr>
          <p:cNvPr id="26" name="Chevron 25"/>
          <p:cNvSpPr/>
          <p:nvPr/>
        </p:nvSpPr>
        <p:spPr>
          <a:xfrm>
            <a:off x="2895600" y="2432050"/>
            <a:ext cx="998538" cy="693738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7" name="Chevron 26"/>
          <p:cNvSpPr/>
          <p:nvPr/>
        </p:nvSpPr>
        <p:spPr>
          <a:xfrm>
            <a:off x="2895600" y="3176591"/>
            <a:ext cx="998538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28" name="Chevron 27"/>
          <p:cNvSpPr/>
          <p:nvPr/>
        </p:nvSpPr>
        <p:spPr>
          <a:xfrm>
            <a:off x="2895600" y="3910016"/>
            <a:ext cx="998538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29" name="Chevron 28"/>
          <p:cNvSpPr/>
          <p:nvPr/>
        </p:nvSpPr>
        <p:spPr>
          <a:xfrm>
            <a:off x="2913066" y="4646616"/>
            <a:ext cx="998537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30" name="Chevron 29"/>
          <p:cNvSpPr/>
          <p:nvPr/>
        </p:nvSpPr>
        <p:spPr>
          <a:xfrm>
            <a:off x="2913066" y="5383216"/>
            <a:ext cx="998537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5</a:t>
            </a:r>
          </a:p>
        </p:txBody>
      </p:sp>
      <p:sp>
        <p:nvSpPr>
          <p:cNvPr id="31" name="Chevron 30"/>
          <p:cNvSpPr/>
          <p:nvPr/>
        </p:nvSpPr>
        <p:spPr>
          <a:xfrm>
            <a:off x="4178300" y="2436813"/>
            <a:ext cx="2286000" cy="692150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Male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4178300" y="3173416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Career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4178300" y="3910016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Male or Career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4178300" y="4646616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Female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4178300" y="5383216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Female or Career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6783388" y="2432050"/>
            <a:ext cx="2286000" cy="693738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Female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6783388" y="3170241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Family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6783388" y="3906841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Female or Family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6783388" y="4643441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Male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6783388" y="5380041"/>
            <a:ext cx="2286000" cy="693737"/>
          </a:xfrm>
          <a:prstGeom prst="chevron">
            <a:avLst>
              <a:gd name="adj" fmla="val 27026"/>
            </a:avLst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Male or Family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Association Test (IAT)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911350" y="1752600"/>
          <a:ext cx="906145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427038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Gender-Stereotyping IAT: Overall Results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 = 846,020 Project Implicit Participants)</a:t>
            </a: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200" y="5638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Male-Family/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Female-Career (8%)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67600" y="5655159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Female-Family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 </a:t>
            </a:r>
          </a:p>
          <a:p>
            <a:pPr algn="ctr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Male-Career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(75%)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427038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Race IAT: Overall Results</a:t>
            </a:r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 =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1,697,560 White </a:t>
            </a: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Implicit Participants)</a:t>
            </a: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911350" y="1828800"/>
          <a:ext cx="8369300" cy="478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43200" y="56388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African American-Good/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White American-Bad (11%)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921240" y="5477256"/>
            <a:ext cx="594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699968" y="5638799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White American-Good/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African American-Bad (74%)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Three Simple Ideas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(that are difficult to believe)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133600" y="2116138"/>
            <a:ext cx="552450" cy="552450"/>
          </a:xfrm>
          <a:prstGeom prst="ellipse">
            <a:avLst/>
          </a:prstGeom>
          <a:solidFill>
            <a:srgbClr val="3D9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133600" y="4783138"/>
            <a:ext cx="552450" cy="550862"/>
          </a:xfrm>
          <a:prstGeom prst="ellipse">
            <a:avLst/>
          </a:prstGeom>
          <a:solidFill>
            <a:srgbClr val="5C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133600" y="3448053"/>
            <a:ext cx="552450" cy="550863"/>
          </a:xfrm>
          <a:prstGeom prst="ellipse">
            <a:avLst/>
          </a:prstGeom>
          <a:solidFill>
            <a:srgbClr val="D85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39941" name="Text Placeholder 33"/>
          <p:cNvSpPr txBox="1">
            <a:spLocks/>
          </p:cNvSpPr>
          <p:nvPr/>
        </p:nvSpPr>
        <p:spPr bwMode="auto">
          <a:xfrm>
            <a:off x="2841628" y="2185991"/>
            <a:ext cx="73691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AU" altLang="en-US" sz="2600" dirty="0">
                <a:solidFill>
                  <a:srgbClr val="4B5554"/>
                </a:solidFill>
              </a:rPr>
              <a:t>Much of mental life occurs (relatively) outside of </a:t>
            </a:r>
            <a:r>
              <a:rPr lang="en-AU" altLang="en-US" sz="2600" dirty="0" smtClean="0">
                <a:solidFill>
                  <a:srgbClr val="4B5554"/>
                </a:solidFill>
              </a:rPr>
              <a:t>awareness</a:t>
            </a:r>
            <a:endParaRPr lang="en-AU" altLang="en-US" sz="2600" dirty="0">
              <a:solidFill>
                <a:srgbClr val="4B5554"/>
              </a:solidFill>
            </a:endParaRPr>
          </a:p>
        </p:txBody>
      </p:sp>
      <p:sp>
        <p:nvSpPr>
          <p:cNvPr id="39942" name="Text Placeholder 33"/>
          <p:cNvSpPr txBox="1">
            <a:spLocks/>
          </p:cNvSpPr>
          <p:nvPr/>
        </p:nvSpPr>
        <p:spPr bwMode="auto">
          <a:xfrm>
            <a:off x="2841628" y="3505203"/>
            <a:ext cx="73691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AU" altLang="en-US" sz="2600" dirty="0">
                <a:solidFill>
                  <a:srgbClr val="4B5554"/>
                </a:solidFill>
              </a:rPr>
              <a:t>Biases that occur </a:t>
            </a:r>
            <a:r>
              <a:rPr lang="en-AU" altLang="en-US" sz="2600" dirty="0" smtClean="0">
                <a:solidFill>
                  <a:srgbClr val="4B5554"/>
                </a:solidFill>
              </a:rPr>
              <a:t>outside </a:t>
            </a:r>
            <a:r>
              <a:rPr lang="en-AU" altLang="en-US" sz="2600" dirty="0">
                <a:solidFill>
                  <a:srgbClr val="4B5554"/>
                </a:solidFill>
              </a:rPr>
              <a:t>of </a:t>
            </a:r>
            <a:r>
              <a:rPr lang="en-AU" altLang="en-US" sz="2600" dirty="0" smtClean="0">
                <a:solidFill>
                  <a:srgbClr val="4B5554"/>
                </a:solidFill>
              </a:rPr>
              <a:t>awareness (implicit bias) can </a:t>
            </a:r>
            <a:r>
              <a:rPr lang="en-AU" altLang="en-US" sz="2600" dirty="0">
                <a:solidFill>
                  <a:srgbClr val="4B5554"/>
                </a:solidFill>
              </a:rPr>
              <a:t>contradict our </a:t>
            </a:r>
            <a:r>
              <a:rPr lang="en-AU" altLang="en-US" sz="2600" dirty="0" smtClean="0">
                <a:solidFill>
                  <a:srgbClr val="4B5554"/>
                </a:solidFill>
              </a:rPr>
              <a:t>stated beliefs (explicit bias)</a:t>
            </a:r>
            <a:endParaRPr lang="en-AU" altLang="en-US" sz="2600" dirty="0">
              <a:solidFill>
                <a:srgbClr val="4B5554"/>
              </a:solidFill>
            </a:endParaRPr>
          </a:p>
        </p:txBody>
      </p:sp>
      <p:sp>
        <p:nvSpPr>
          <p:cNvPr id="39943" name="Text Placeholder 33"/>
          <p:cNvSpPr txBox="1">
            <a:spLocks/>
          </p:cNvSpPr>
          <p:nvPr/>
        </p:nvSpPr>
        <p:spPr bwMode="auto">
          <a:xfrm>
            <a:off x="2841628" y="4846638"/>
            <a:ext cx="736917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altLang="en-US" sz="2600" dirty="0">
                <a:solidFill>
                  <a:srgbClr val="4B5554"/>
                </a:solidFill>
              </a:rPr>
              <a:t>Behavior is shaped by </a:t>
            </a:r>
            <a:r>
              <a:rPr lang="en-US" altLang="en-US" sz="2600" dirty="0" smtClean="0">
                <a:solidFill>
                  <a:srgbClr val="4B5554"/>
                </a:solidFill>
              </a:rPr>
              <a:t>both implicit and explicit bias</a:t>
            </a:r>
            <a:endParaRPr lang="en-US" altLang="en-US" sz="2600" dirty="0">
              <a:solidFill>
                <a:srgbClr val="4B555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9941" grpId="0"/>
      <p:bldP spid="39942" grpId="0"/>
      <p:bldP spid="399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1676401"/>
            <a:ext cx="2462212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676401"/>
            <a:ext cx="264953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9" y="1676401"/>
            <a:ext cx="2655887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11"/>
          <p:cNvSpPr txBox="1">
            <a:spLocks noChangeArrowheads="1"/>
          </p:cNvSpPr>
          <p:nvPr/>
        </p:nvSpPr>
        <p:spPr bwMode="auto">
          <a:xfrm>
            <a:off x="1882776" y="5122864"/>
            <a:ext cx="8556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Meta-analyses show that IAT </a:t>
            </a:r>
            <a:r>
              <a:rPr lang="en-US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scores </a:t>
            </a:r>
            <a:r>
              <a:rPr lang="en-US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 </a:t>
            </a:r>
            <a:r>
              <a:rPr lang="en-US" alt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wide variety of real-world </a:t>
            </a:r>
            <a:r>
              <a:rPr lang="en-US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behaviors (N = 184 studies)</a:t>
            </a:r>
            <a:endParaRPr lang="en-US" alt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87325" y="6550223"/>
            <a:ext cx="630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Greenwald et al., 2009; Oswald </a:t>
            </a: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al., 2013; Carlsson &amp; Agerstrom, 2016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Behavior</a:t>
            </a:r>
          </a:p>
        </p:txBody>
      </p:sp>
    </p:spTree>
    <p:extLst>
      <p:ext uri="{BB962C8B-B14F-4D97-AF65-F5344CB8AC3E}">
        <p14:creationId xmlns:p14="http://schemas.microsoft.com/office/powerpoint/2010/main" val="130272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2019300" y="1852616"/>
            <a:ext cx="81534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0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Excerpt: </a:t>
            </a:r>
            <a:r>
              <a:rPr lang="en-US" altLang="en-US" sz="3400" b="0" i="1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Mr</a:t>
            </a:r>
            <a:r>
              <a:rPr lang="en-US" altLang="en-US" sz="3400" b="0" i="1" dirty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. Thompson is a 50-year-old (black/white) man with a history of well-known controlled hypertension and </a:t>
            </a:r>
            <a:r>
              <a:rPr lang="en-US" altLang="en-US" sz="3400" b="0" i="1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smoking... </a:t>
            </a:r>
            <a:r>
              <a:rPr lang="en-US" altLang="en-US" sz="3400" b="0" i="1" dirty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h</a:t>
            </a:r>
            <a:r>
              <a:rPr lang="en-US" altLang="en-US" sz="3400" b="0" i="1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e appears </a:t>
            </a:r>
            <a:r>
              <a:rPr lang="en-US" altLang="en-US" sz="3400" b="0" i="1" dirty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to be in a lot of pain describing it as </a:t>
            </a:r>
            <a:r>
              <a:rPr lang="ja-JP" altLang="en-US" sz="3400" b="0" i="1" dirty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“</a:t>
            </a:r>
            <a:r>
              <a:rPr lang="en-US" altLang="ja-JP" sz="3400" b="0" i="1" dirty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sharp, like being stabbed with a knife</a:t>
            </a:r>
            <a:r>
              <a:rPr lang="ja-JP" altLang="en-US" sz="3400" b="0" i="1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”</a:t>
            </a:r>
            <a:r>
              <a:rPr lang="en-US" altLang="ja-JP" sz="3400" b="0" i="1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... EKG </a:t>
            </a:r>
            <a:r>
              <a:rPr lang="en-US" altLang="ja-JP" sz="3400" b="0" i="1" dirty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shows 2 mm horizontal ST elevations in the anterior leads (not J-point elevation</a:t>
            </a:r>
            <a:r>
              <a:rPr lang="en-US" altLang="ja-JP" sz="3400" b="0" i="1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)... no </a:t>
            </a:r>
            <a:r>
              <a:rPr lang="en-US" altLang="ja-JP" sz="3400" b="0" i="1" dirty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absolute contraindications to </a:t>
            </a:r>
            <a:r>
              <a:rPr lang="en-US" altLang="ja-JP" sz="3400" b="0" i="1" dirty="0" smtClean="0">
                <a:solidFill>
                  <a:srgbClr val="404040"/>
                </a:solidFill>
                <a:latin typeface="Corbel" charset="0"/>
                <a:ea typeface="Corbel" charset="0"/>
                <a:cs typeface="Corbel" charset="0"/>
              </a:rPr>
              <a:t>thrombolysis. </a:t>
            </a:r>
            <a:endParaRPr lang="en-US" altLang="en-US" sz="3400" b="0" i="1" dirty="0">
              <a:solidFill>
                <a:srgbClr val="40404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9829800" y="61976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Health Care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0535777" y="6550223"/>
            <a:ext cx="1656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et al., 2007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23"/>
          <p:cNvSpPr txBox="1">
            <a:spLocks noChangeArrowheads="1"/>
          </p:cNvSpPr>
          <p:nvPr/>
        </p:nvSpPr>
        <p:spPr bwMode="auto">
          <a:xfrm rot="-5400000">
            <a:off x="1611313" y="3387725"/>
            <a:ext cx="3124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Treatment with Thrombolysis</a:t>
            </a:r>
          </a:p>
        </p:txBody>
      </p:sp>
      <p:cxnSp>
        <p:nvCxnSpPr>
          <p:cNvPr id="44036" name="Straight Connector 26"/>
          <p:cNvCxnSpPr>
            <a:cxnSpLocks noChangeShapeType="1"/>
          </p:cNvCxnSpPr>
          <p:nvPr/>
        </p:nvCxnSpPr>
        <p:spPr bwMode="auto">
          <a:xfrm rot="5400000">
            <a:off x="2058194" y="3734594"/>
            <a:ext cx="35052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157" name="Straight Connector 32"/>
          <p:cNvCxnSpPr>
            <a:cxnSpLocks noChangeShapeType="1"/>
          </p:cNvCxnSpPr>
          <p:nvPr/>
        </p:nvCxnSpPr>
        <p:spPr bwMode="auto">
          <a:xfrm>
            <a:off x="6896100" y="1981200"/>
            <a:ext cx="941388" cy="1588"/>
          </a:xfrm>
          <a:prstGeom prst="line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58" name="Rectangle 25"/>
          <p:cNvSpPr>
            <a:spLocks noChangeArrowheads="1"/>
          </p:cNvSpPr>
          <p:nvPr/>
        </p:nvSpPr>
        <p:spPr bwMode="auto">
          <a:xfrm>
            <a:off x="3733800" y="6019803"/>
            <a:ext cx="502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Degree of Implicit Bias</a:t>
            </a:r>
          </a:p>
        </p:txBody>
      </p:sp>
      <p:sp>
        <p:nvSpPr>
          <p:cNvPr id="49159" name="Rectangle 25"/>
          <p:cNvSpPr>
            <a:spLocks noChangeArrowheads="1"/>
          </p:cNvSpPr>
          <p:nvPr/>
        </p:nvSpPr>
        <p:spPr bwMode="auto">
          <a:xfrm>
            <a:off x="3048000" y="20574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Yes</a:t>
            </a:r>
          </a:p>
        </p:txBody>
      </p:sp>
      <p:sp>
        <p:nvSpPr>
          <p:cNvPr id="49160" name="Rectangle 25"/>
          <p:cNvSpPr>
            <a:spLocks noChangeArrowheads="1"/>
          </p:cNvSpPr>
          <p:nvPr/>
        </p:nvSpPr>
        <p:spPr bwMode="auto">
          <a:xfrm>
            <a:off x="3124200" y="50292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No</a:t>
            </a:r>
          </a:p>
        </p:txBody>
      </p:sp>
      <p:cxnSp>
        <p:nvCxnSpPr>
          <p:cNvPr id="44041" name="Straight Connector 26"/>
          <p:cNvCxnSpPr>
            <a:cxnSpLocks noChangeShapeType="1"/>
          </p:cNvCxnSpPr>
          <p:nvPr/>
        </p:nvCxnSpPr>
        <p:spPr bwMode="auto">
          <a:xfrm rot="10800000" flipV="1">
            <a:off x="3810001" y="5486400"/>
            <a:ext cx="449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2" name="Rectangle 25"/>
          <p:cNvSpPr>
            <a:spLocks noChangeArrowheads="1"/>
          </p:cNvSpPr>
          <p:nvPr/>
        </p:nvSpPr>
        <p:spPr bwMode="auto">
          <a:xfrm>
            <a:off x="4267200" y="56388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Low</a:t>
            </a:r>
          </a:p>
        </p:txBody>
      </p:sp>
      <p:sp>
        <p:nvSpPr>
          <p:cNvPr id="49163" name="Rectangle 25"/>
          <p:cNvSpPr>
            <a:spLocks noChangeArrowheads="1"/>
          </p:cNvSpPr>
          <p:nvPr/>
        </p:nvSpPr>
        <p:spPr bwMode="auto">
          <a:xfrm>
            <a:off x="7543800" y="56388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High</a:t>
            </a:r>
          </a:p>
        </p:txBody>
      </p:sp>
      <p:cxnSp>
        <p:nvCxnSpPr>
          <p:cNvPr id="167948" name="Straight Connector 32"/>
          <p:cNvCxnSpPr>
            <a:cxnSpLocks noChangeShapeType="1"/>
          </p:cNvCxnSpPr>
          <p:nvPr/>
        </p:nvCxnSpPr>
        <p:spPr bwMode="auto">
          <a:xfrm>
            <a:off x="4343400" y="2819400"/>
            <a:ext cx="36576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5" name="Straight Connector 32"/>
          <p:cNvCxnSpPr>
            <a:cxnSpLocks noChangeShapeType="1"/>
          </p:cNvCxnSpPr>
          <p:nvPr/>
        </p:nvCxnSpPr>
        <p:spPr bwMode="auto">
          <a:xfrm>
            <a:off x="6896100" y="2286000"/>
            <a:ext cx="941388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6" name="Rectangle 25"/>
          <p:cNvSpPr>
            <a:spLocks noChangeArrowheads="1"/>
          </p:cNvSpPr>
          <p:nvPr/>
        </p:nvSpPr>
        <p:spPr bwMode="auto">
          <a:xfrm>
            <a:off x="7924800" y="2162178"/>
            <a:ext cx="213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White Patient</a:t>
            </a:r>
          </a:p>
        </p:txBody>
      </p:sp>
      <p:cxnSp>
        <p:nvCxnSpPr>
          <p:cNvPr id="167951" name="Straight Connector 32"/>
          <p:cNvCxnSpPr>
            <a:cxnSpLocks noChangeShapeType="1"/>
          </p:cNvCxnSpPr>
          <p:nvPr/>
        </p:nvCxnSpPr>
        <p:spPr bwMode="auto">
          <a:xfrm flipV="1">
            <a:off x="4343400" y="3962400"/>
            <a:ext cx="365760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7952" name="Rectangle 71"/>
          <p:cNvSpPr>
            <a:spLocks noChangeArrowheads="1"/>
          </p:cNvSpPr>
          <p:nvPr/>
        </p:nvSpPr>
        <p:spPr bwMode="auto">
          <a:xfrm>
            <a:off x="4267200" y="2743200"/>
            <a:ext cx="152400" cy="152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sp>
        <p:nvSpPr>
          <p:cNvPr id="167953" name="Rectangle 72"/>
          <p:cNvSpPr>
            <a:spLocks noChangeArrowheads="1"/>
          </p:cNvSpPr>
          <p:nvPr/>
        </p:nvSpPr>
        <p:spPr bwMode="auto">
          <a:xfrm>
            <a:off x="7924800" y="4343400"/>
            <a:ext cx="152400" cy="152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sp>
        <p:nvSpPr>
          <p:cNvPr id="167954" name="Rectangle 73"/>
          <p:cNvSpPr>
            <a:spLocks noChangeArrowheads="1"/>
          </p:cNvSpPr>
          <p:nvPr/>
        </p:nvSpPr>
        <p:spPr bwMode="auto">
          <a:xfrm>
            <a:off x="4267200" y="4267200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sp>
        <p:nvSpPr>
          <p:cNvPr id="167955" name="Rectangle 74"/>
          <p:cNvSpPr>
            <a:spLocks noChangeArrowheads="1"/>
          </p:cNvSpPr>
          <p:nvPr/>
        </p:nvSpPr>
        <p:spPr bwMode="auto">
          <a:xfrm>
            <a:off x="7924800" y="3886200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sp>
        <p:nvSpPr>
          <p:cNvPr id="49172" name="Rectangle 25"/>
          <p:cNvSpPr>
            <a:spLocks noChangeArrowheads="1"/>
          </p:cNvSpPr>
          <p:nvPr/>
        </p:nvSpPr>
        <p:spPr bwMode="auto">
          <a:xfrm>
            <a:off x="7924800" y="1828803"/>
            <a:ext cx="213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Black Patient</a:t>
            </a:r>
          </a:p>
        </p:txBody>
      </p:sp>
      <p:sp>
        <p:nvSpPr>
          <p:cNvPr id="49174" name="Rectangle 26"/>
          <p:cNvSpPr>
            <a:spLocks noChangeArrowheads="1"/>
          </p:cNvSpPr>
          <p:nvPr/>
        </p:nvSpPr>
        <p:spPr bwMode="auto">
          <a:xfrm>
            <a:off x="9829800" y="61976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0" y="427038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Health Care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0535777" y="6550223"/>
            <a:ext cx="1656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 et al., 2007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2" grpId="0" animBg="1"/>
      <p:bldP spid="167953" grpId="0" animBg="1"/>
      <p:bldP spid="167954" grpId="0" animBg="1"/>
      <p:bldP spid="1679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48" y="0"/>
            <a:ext cx="5439103" cy="6858000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9220200" y="6519862"/>
            <a:ext cx="297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Moss-Racusin et al., 2012</a:t>
            </a:r>
          </a:p>
        </p:txBody>
      </p:sp>
      <p:cxnSp>
        <p:nvCxnSpPr>
          <p:cNvPr id="11" name="Elbow Connector 10"/>
          <p:cNvCxnSpPr>
            <a:cxnSpLocks noChangeShapeType="1"/>
          </p:cNvCxnSpPr>
          <p:nvPr/>
        </p:nvCxnSpPr>
        <p:spPr bwMode="auto">
          <a:xfrm flipV="1">
            <a:off x="4557712" y="381000"/>
            <a:ext cx="1524000" cy="8731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D8562E"/>
            </a:solidFill>
            <a:miter lim="800000"/>
            <a:headEnd/>
            <a:tailEnd type="arrow" w="med" len="med"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081712" y="209490"/>
            <a:ext cx="31051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rgbClr val="D8562E"/>
                </a:solidFill>
              </a:rPr>
              <a:t>John, Jennifer</a:t>
            </a:r>
          </a:p>
        </p:txBody>
      </p:sp>
    </p:spTree>
    <p:extLst>
      <p:ext uri="{BB962C8B-B14F-4D97-AF65-F5344CB8AC3E}">
        <p14:creationId xmlns:p14="http://schemas.microsoft.com/office/powerpoint/2010/main" val="10924566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thatcher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1295403"/>
            <a:ext cx="41656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596691" y="6550223"/>
            <a:ext cx="15953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Thompson, 1980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26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26"/>
          <p:cNvCxnSpPr>
            <a:cxnSpLocks noChangeShapeType="1"/>
          </p:cNvCxnSpPr>
          <p:nvPr/>
        </p:nvCxnSpPr>
        <p:spPr bwMode="auto">
          <a:xfrm flipV="1">
            <a:off x="1910229" y="5213708"/>
            <a:ext cx="3652371" cy="8749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9220200" y="6519862"/>
            <a:ext cx="297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Moss-Racusin et al., 2012</a:t>
            </a:r>
          </a:p>
        </p:txBody>
      </p:sp>
      <p:cxnSp>
        <p:nvCxnSpPr>
          <p:cNvPr id="6" name="Straight Connector 26"/>
          <p:cNvCxnSpPr>
            <a:cxnSpLocks noChangeShapeType="1"/>
          </p:cNvCxnSpPr>
          <p:nvPr/>
        </p:nvCxnSpPr>
        <p:spPr bwMode="auto">
          <a:xfrm rot="5400000">
            <a:off x="168276" y="3461902"/>
            <a:ext cx="3505200" cy="1588"/>
          </a:xfrm>
          <a:prstGeom prst="lin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244135" y="4884271"/>
            <a:ext cx="675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25K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34282" y="4377096"/>
            <a:ext cx="675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26K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34282" y="3843696"/>
            <a:ext cx="675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27K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234282" y="3310296"/>
            <a:ext cx="675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28K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1234282" y="2776896"/>
            <a:ext cx="675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29K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1234282" y="2243496"/>
            <a:ext cx="675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30K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34282" y="1710096"/>
            <a:ext cx="675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31k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362200" y="2243496"/>
            <a:ext cx="1219200" cy="29702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901282" y="4153547"/>
            <a:ext cx="1219200" cy="10636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2200" y="15048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$30,238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01282" y="32766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$26,507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47900" y="5235714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Male Applicant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86982" y="5235714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Female Applicant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0" y="427038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Implicit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STEM Hiring</a:t>
            </a:r>
            <a:endParaRPr lang="en-US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0230" y="6080515"/>
            <a:ext cx="3652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Mediated by differences in perceived competence</a:t>
            </a:r>
            <a:endParaRPr lang="en-US" sz="1800" b="0" dirty="0"/>
          </a:p>
        </p:txBody>
      </p:sp>
      <p:sp>
        <p:nvSpPr>
          <p:cNvPr id="29" name="Rectangle 28"/>
          <p:cNvSpPr/>
          <p:nvPr/>
        </p:nvSpPr>
        <p:spPr>
          <a:xfrm>
            <a:off x="6477000" y="2233078"/>
            <a:ext cx="46406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Black applicants 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., Bertrand &amp; Mullainathan, 2004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Obese applicants 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., Giel et al., 2012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Muslim applicants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., Agerstrom &amp; Rooth, 2009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2971800" y="1911181"/>
            <a:ext cx="0" cy="6796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495800" y="3733800"/>
            <a:ext cx="0" cy="9610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81157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 Mitigation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133600" y="1944688"/>
            <a:ext cx="552450" cy="552450"/>
          </a:xfrm>
          <a:prstGeom prst="ellipse">
            <a:avLst/>
          </a:prstGeom>
          <a:solidFill>
            <a:srgbClr val="3D9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133600" y="3265266"/>
            <a:ext cx="552450" cy="550862"/>
          </a:xfrm>
          <a:prstGeom prst="ellipse">
            <a:avLst/>
          </a:prstGeom>
          <a:solidFill>
            <a:srgbClr val="D85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Text Placeholder 33"/>
          <p:cNvSpPr txBox="1">
            <a:spLocks/>
          </p:cNvSpPr>
          <p:nvPr/>
        </p:nvSpPr>
        <p:spPr bwMode="auto">
          <a:xfrm>
            <a:off x="2829435" y="2008189"/>
            <a:ext cx="715276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AU" altLang="en-US" sz="2600" strike="sngStrike" dirty="0" smtClean="0">
                <a:solidFill>
                  <a:srgbClr val="4B5554"/>
                </a:solidFill>
              </a:rPr>
              <a:t>Strategies for reducing personal implicit bias</a:t>
            </a:r>
            <a:endParaRPr lang="en-AU" altLang="en-US" sz="2600" strike="sngStrike" dirty="0">
              <a:solidFill>
                <a:srgbClr val="4B5554"/>
              </a:solidFill>
            </a:endParaRPr>
          </a:p>
        </p:txBody>
      </p:sp>
      <p:sp>
        <p:nvSpPr>
          <p:cNvPr id="11" name="Text Placeholder 33"/>
          <p:cNvSpPr txBox="1">
            <a:spLocks/>
          </p:cNvSpPr>
          <p:nvPr/>
        </p:nvSpPr>
        <p:spPr bwMode="auto">
          <a:xfrm>
            <a:off x="2829435" y="2966593"/>
            <a:ext cx="7445376" cy="114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AU" altLang="en-US" sz="2600" dirty="0">
                <a:solidFill>
                  <a:srgbClr val="4B5554"/>
                </a:solidFill>
              </a:rPr>
              <a:t>Strategies focused on reducing the opportunity for </a:t>
            </a:r>
            <a:r>
              <a:rPr lang="en-AU" altLang="en-US" sz="2600" dirty="0" smtClean="0">
                <a:solidFill>
                  <a:srgbClr val="4B5554"/>
                </a:solidFill>
              </a:rPr>
              <a:t>unwanted bias </a:t>
            </a:r>
            <a:r>
              <a:rPr lang="en-AU" altLang="en-US" sz="2600" dirty="0">
                <a:solidFill>
                  <a:srgbClr val="4B5554"/>
                </a:solidFill>
              </a:rPr>
              <a:t>to influence decision-making </a:t>
            </a:r>
          </a:p>
        </p:txBody>
      </p:sp>
    </p:spTree>
    <p:extLst>
      <p:ext uri="{BB962C8B-B14F-4D97-AF65-F5344CB8AC3E}">
        <p14:creationId xmlns:p14="http://schemas.microsoft.com/office/powerpoint/2010/main" val="148364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17631"/>
              </p:ext>
            </p:extLst>
          </p:nvPr>
        </p:nvGraphicFramePr>
        <p:xfrm>
          <a:off x="1524000" y="1828800"/>
          <a:ext cx="9144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538975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Information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is ambiguous and complex (e.g., Bodenhausen et al., 2016)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Decision-making criteria are unclear (e.g., Uhlmann &amp; Cohen, 2005)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588442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04803"/>
            <a:ext cx="10604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78" y="304803"/>
            <a:ext cx="10207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4"/>
          <p:cNvSpPr>
            <a:spLocks noGrp="1"/>
          </p:cNvSpPr>
          <p:nvPr>
            <p:ph type="body" idx="1"/>
          </p:nvPr>
        </p:nvSpPr>
        <p:spPr>
          <a:xfrm>
            <a:off x="1981200" y="1951038"/>
            <a:ext cx="4040188" cy="639762"/>
          </a:xfrm>
        </p:spPr>
        <p:txBody>
          <a:bodyPr/>
          <a:lstStyle/>
          <a:p>
            <a:pPr algn="ctr"/>
            <a:r>
              <a:rPr lang="en-US" alt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Streetsmart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1981200" y="2754312"/>
            <a:ext cx="4040188" cy="3951288"/>
          </a:xfrm>
        </p:spPr>
        <p:txBody>
          <a:bodyPr/>
          <a:lstStyle/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Tough</a:t>
            </a:r>
          </a:p>
          <a:p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Patrol experience</a:t>
            </a: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ea typeface="MS PGothic" charset="-128"/>
            </a:endParaRPr>
          </a:p>
          <a:p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Respect from officers</a:t>
            </a: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ea typeface="MS PGothic" charset="-128"/>
            </a:endParaRPr>
          </a:p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Risk taker</a:t>
            </a:r>
          </a:p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Good physical shape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9028" y="1951038"/>
            <a:ext cx="4041775" cy="639762"/>
          </a:xfrm>
        </p:spPr>
        <p:txBody>
          <a:bodyPr/>
          <a:lstStyle/>
          <a:p>
            <a:pPr algn="ctr"/>
            <a:r>
              <a:rPr lang="en-US" altLang="en-US" sz="3200" u="sng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Educated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4"/>
          </p:nvPr>
        </p:nvSpPr>
        <p:spPr>
          <a:xfrm>
            <a:off x="6169028" y="2754312"/>
            <a:ext cx="4041775" cy="3951288"/>
          </a:xfrm>
        </p:spPr>
        <p:txBody>
          <a:bodyPr/>
          <a:lstStyle/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Formally educated</a:t>
            </a:r>
          </a:p>
          <a:p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Administrative skills</a:t>
            </a: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ea typeface="MS PGothic" charset="-128"/>
            </a:endParaRPr>
          </a:p>
          <a:p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Supervisory experience</a:t>
            </a: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ea typeface="MS PGothic" charset="-128"/>
            </a:endParaRPr>
          </a:p>
          <a:p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Politically connected</a:t>
            </a:r>
          </a:p>
          <a:p>
            <a:r>
              <a:rPr lang="en-US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-128"/>
              </a:rPr>
              <a:t>Media training</a:t>
            </a: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ea typeface="MS PGothic" charset="-128"/>
            </a:endParaRPr>
          </a:p>
          <a:p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  <a:ea typeface="MS PGothic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Constructed Criteria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9958696" y="6550223"/>
            <a:ext cx="22333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Uhlmann &amp; Cohen, 2005</a:t>
            </a:r>
          </a:p>
        </p:txBody>
      </p:sp>
    </p:spTree>
    <p:extLst>
      <p:ext uri="{BB962C8B-B14F-4D97-AF65-F5344CB8AC3E}">
        <p14:creationId xmlns:p14="http://schemas.microsoft.com/office/powerpoint/2010/main" val="2562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uiExpand="1" build="p"/>
      <p:bldP spid="10" grpId="0" build="p"/>
      <p:bldP spid="11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Information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is ambiguous and complex (e.g., Bodenhausen et al., 2016)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Decision-making criteria are unclear (e.g., Uhlmann &amp; Cohen, 2005)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524000" y="3657600"/>
          <a:ext cx="91440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and prioritize evaluation criteria in advance and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judge all candidates in comparison to those criteria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614427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Decisions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must be made quickly (e.g., Fazio &amp; Olson, 2014)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One is tired,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stressed, or otherwise depleted (e.g., Friese et al., 2008)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524000" y="36576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Slow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down; calm down; plan to evaluate during your best time of day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929368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337398"/>
              </p:ext>
            </p:extLst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Organizational climate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permits it (e.g., Ziegert &amp; Hanges, 2005)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379572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Organizational climate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permits it (e.g., Ziegert &amp; Hanges, 2005)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950828"/>
              </p:ext>
            </p:extLst>
          </p:nvPr>
        </p:nvGraphicFramePr>
        <p:xfrm>
          <a:off x="1524000" y="324612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anti-bias an explicit priority; lead from the top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103901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Organizational climate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permits it (e.g., Ziegert &amp; Hanges, 2005)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845078"/>
              </p:ext>
            </p:extLst>
          </p:nvPr>
        </p:nvGraphicFramePr>
        <p:xfrm>
          <a:off x="1524000" y="3246120"/>
          <a:ext cx="9144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anti-bias an explicit priority; lead from the top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 patterns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2000" b="1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selective benevolence</a:t>
                      </a:r>
                      <a:endParaRPr lang="en-US" sz="2000" b="1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51222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338" name="Picture 2" descr="thatcher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1295403"/>
            <a:ext cx="41656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0339" name="Picture 3" descr="thatch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295403"/>
            <a:ext cx="41656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596691" y="6550223"/>
            <a:ext cx="15953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Thompson, 1980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76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Organizational climate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permits it (e.g., Ziegert &amp; Hanges, 2005)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079624"/>
              </p:ext>
            </p:extLst>
          </p:nvPr>
        </p:nvGraphicFramePr>
        <p:xfrm>
          <a:off x="1524000" y="3246120"/>
          <a:ext cx="9144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Make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anti-bias an explicit priority; lead from the top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 patterns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2000" b="1" i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selective benevolence</a:t>
                      </a:r>
                      <a:endParaRPr lang="en-US" sz="2000" b="1" i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Think hard about using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“fitting in” as a criterion</a:t>
                      </a: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35775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244235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91702"/>
              </p:ext>
            </p:extLst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 are overconfident in our 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objectivity (e.g., Uhlmann &amp; Cohen, 2007)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275867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 are overconfident in our 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objectivity (e.g., Uhlmann &amp; Cohen, 2007)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10953"/>
              </p:ext>
            </p:extLst>
          </p:nvPr>
        </p:nvGraphicFramePr>
        <p:xfrm>
          <a:off x="1524000" y="324612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Honestly consider your practices; be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humble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070217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 are overconfident in our 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objectivity (e.g., Uhlmann &amp; Cohen, 2007)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270960"/>
              </p:ext>
            </p:extLst>
          </p:nvPr>
        </p:nvGraphicFramePr>
        <p:xfrm>
          <a:off x="1524000" y="3246120"/>
          <a:ext cx="9144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Honestly consider your practices; be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humble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Actively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search for counterevidence for decisions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2064283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 are overconfident in our 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objectivity (e.g., Uhlmann &amp; Cohen, 2007)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524000" y="3246120"/>
          <a:ext cx="9144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Honestly consider your practices; be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humble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Actively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search for counterevidence for decisions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practices with the idea that you are biased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35775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2095407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24000" y="18288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Bias is influential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when...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We are overconfident in our 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objectivity (e.g., Uhlmann &amp; Cohen, 2007)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42223"/>
              </p:ext>
            </p:extLst>
          </p:nvPr>
        </p:nvGraphicFramePr>
        <p:xfrm>
          <a:off x="1524000" y="3246120"/>
          <a:ext cx="91440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</a:rPr>
                        <a:t> mitigate the effects of bias we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could...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D9F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Honestly consider your practices; be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humble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Actively</a:t>
                      </a:r>
                      <a:r>
                        <a:rPr lang="en-US" sz="20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search for counterevidence for decisions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practices with the idea that you are biased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3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transparent</a:t>
                      </a:r>
                      <a:endParaRPr lang="en-US" sz="20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Mitigating the Impact of </a:t>
            </a:r>
            <a:r>
              <a:rPr lang="en-US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Unwanted 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852864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42703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Three Simple Ideas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(that are difficult to believe)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133600" y="2116138"/>
            <a:ext cx="552450" cy="552450"/>
          </a:xfrm>
          <a:prstGeom prst="ellipse">
            <a:avLst/>
          </a:prstGeom>
          <a:solidFill>
            <a:srgbClr val="3D9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133600" y="4783138"/>
            <a:ext cx="552450" cy="550862"/>
          </a:xfrm>
          <a:prstGeom prst="ellipse">
            <a:avLst/>
          </a:prstGeom>
          <a:solidFill>
            <a:srgbClr val="5C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133600" y="3448053"/>
            <a:ext cx="552450" cy="550863"/>
          </a:xfrm>
          <a:prstGeom prst="ellipse">
            <a:avLst/>
          </a:prstGeom>
          <a:solidFill>
            <a:srgbClr val="D85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39941" name="Text Placeholder 33"/>
          <p:cNvSpPr txBox="1">
            <a:spLocks/>
          </p:cNvSpPr>
          <p:nvPr/>
        </p:nvSpPr>
        <p:spPr bwMode="auto">
          <a:xfrm>
            <a:off x="2841628" y="2185991"/>
            <a:ext cx="73691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AU" altLang="en-US" sz="2600" dirty="0">
                <a:solidFill>
                  <a:srgbClr val="4B5554"/>
                </a:solidFill>
              </a:rPr>
              <a:t>Much of mental life occurs (relatively) outside of </a:t>
            </a:r>
            <a:r>
              <a:rPr lang="en-AU" altLang="en-US" sz="2600" dirty="0" smtClean="0">
                <a:solidFill>
                  <a:srgbClr val="4B5554"/>
                </a:solidFill>
              </a:rPr>
              <a:t>awareness</a:t>
            </a:r>
            <a:endParaRPr lang="en-AU" altLang="en-US" sz="2600" dirty="0">
              <a:solidFill>
                <a:srgbClr val="4B5554"/>
              </a:solidFill>
            </a:endParaRPr>
          </a:p>
        </p:txBody>
      </p:sp>
      <p:sp>
        <p:nvSpPr>
          <p:cNvPr id="39942" name="Text Placeholder 33"/>
          <p:cNvSpPr txBox="1">
            <a:spLocks/>
          </p:cNvSpPr>
          <p:nvPr/>
        </p:nvSpPr>
        <p:spPr bwMode="auto">
          <a:xfrm>
            <a:off x="2841628" y="3505203"/>
            <a:ext cx="73691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AU" altLang="en-US" sz="2600" dirty="0">
                <a:solidFill>
                  <a:srgbClr val="4B5554"/>
                </a:solidFill>
              </a:rPr>
              <a:t>Biases that occur </a:t>
            </a:r>
            <a:r>
              <a:rPr lang="en-AU" altLang="en-US" sz="2600" dirty="0" smtClean="0">
                <a:solidFill>
                  <a:srgbClr val="4B5554"/>
                </a:solidFill>
              </a:rPr>
              <a:t>outside </a:t>
            </a:r>
            <a:r>
              <a:rPr lang="en-AU" altLang="en-US" sz="2600" dirty="0">
                <a:solidFill>
                  <a:srgbClr val="4B5554"/>
                </a:solidFill>
              </a:rPr>
              <a:t>of </a:t>
            </a:r>
            <a:r>
              <a:rPr lang="en-AU" altLang="en-US" sz="2600" dirty="0" smtClean="0">
                <a:solidFill>
                  <a:srgbClr val="4B5554"/>
                </a:solidFill>
              </a:rPr>
              <a:t>awareness (implicit bias) can </a:t>
            </a:r>
            <a:r>
              <a:rPr lang="en-AU" altLang="en-US" sz="2600" dirty="0">
                <a:solidFill>
                  <a:srgbClr val="4B5554"/>
                </a:solidFill>
              </a:rPr>
              <a:t>contradict our </a:t>
            </a:r>
            <a:r>
              <a:rPr lang="en-AU" altLang="en-US" sz="2600" dirty="0" smtClean="0">
                <a:solidFill>
                  <a:srgbClr val="4B5554"/>
                </a:solidFill>
              </a:rPr>
              <a:t>stated beliefs (explicit bias)</a:t>
            </a:r>
            <a:endParaRPr lang="en-AU" altLang="en-US" sz="2600" dirty="0">
              <a:solidFill>
                <a:srgbClr val="4B5554"/>
              </a:solidFill>
            </a:endParaRPr>
          </a:p>
        </p:txBody>
      </p:sp>
      <p:sp>
        <p:nvSpPr>
          <p:cNvPr id="39943" name="Text Placeholder 33"/>
          <p:cNvSpPr txBox="1">
            <a:spLocks/>
          </p:cNvSpPr>
          <p:nvPr/>
        </p:nvSpPr>
        <p:spPr bwMode="auto">
          <a:xfrm>
            <a:off x="2841628" y="4846638"/>
            <a:ext cx="736917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None/>
            </a:pPr>
            <a:r>
              <a:rPr lang="en-US" altLang="en-US" sz="2600" dirty="0">
                <a:solidFill>
                  <a:srgbClr val="4B5554"/>
                </a:solidFill>
              </a:rPr>
              <a:t>Behavior is shaped by </a:t>
            </a:r>
            <a:r>
              <a:rPr lang="en-US" altLang="en-US" sz="2600" dirty="0" smtClean="0">
                <a:solidFill>
                  <a:srgbClr val="4B5554"/>
                </a:solidFill>
              </a:rPr>
              <a:t>both implicit and explicit bias</a:t>
            </a:r>
            <a:endParaRPr lang="en-US" altLang="en-US" sz="2600" dirty="0">
              <a:solidFill>
                <a:srgbClr val="4B55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59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9941" grpId="0"/>
      <p:bldP spid="39942" grpId="0"/>
      <p:bldP spid="399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4"/>
          <p:cNvSpPr txBox="1">
            <a:spLocks noChangeArrowheads="1"/>
          </p:cNvSpPr>
          <p:nvPr/>
        </p:nvSpPr>
        <p:spPr bwMode="auto">
          <a:xfrm>
            <a:off x="2183606" y="4538662"/>
            <a:ext cx="78247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Implicit		http://projectimplicit.net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 Research Site		https://implicit.harvard.edu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 Academic 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Site		http://kateratliff.com</a:t>
            </a:r>
          </a:p>
        </p:txBody>
      </p:sp>
      <p:pic>
        <p:nvPicPr>
          <p:cNvPr id="86018" name="Picture 1" descr="Screen Shot 2013-03-12 at 7.20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5262"/>
            <a:ext cx="91440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057400" y="5405735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 smtClean="0"/>
              <a:t>Ba Ba? </a:t>
            </a:r>
            <a:endParaRPr lang="en-US" altLang="en-US" sz="2800" b="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419356" y="6550223"/>
            <a:ext cx="18053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McGurk et al., 1996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atriciaKuhlMcGurk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1356" y="304800"/>
            <a:ext cx="8128000" cy="467360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35475" y="5405735"/>
            <a:ext cx="3371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 smtClean="0"/>
              <a:t>Da Da or </a:t>
            </a:r>
            <a:r>
              <a:rPr lang="en-US" altLang="en-US" sz="2800" b="0" dirty="0" err="1" smtClean="0"/>
              <a:t>Tha</a:t>
            </a:r>
            <a:r>
              <a:rPr lang="en-US" altLang="en-US" sz="2800" b="0" dirty="0" smtClean="0"/>
              <a:t> </a:t>
            </a:r>
            <a:r>
              <a:rPr lang="en-US" altLang="en-US" sz="2800" b="0" dirty="0" err="1" smtClean="0"/>
              <a:t>Tha</a:t>
            </a:r>
            <a:r>
              <a:rPr lang="en-US" altLang="en-US" sz="2800" b="0" dirty="0" smtClean="0"/>
              <a:t>?</a:t>
            </a:r>
            <a:endParaRPr lang="en-US" altLang="en-US" sz="2800" b="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656044" y="5405735"/>
            <a:ext cx="1529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G</a:t>
            </a:r>
            <a:r>
              <a:rPr lang="en-US" altLang="en-US" sz="2800" b="0" dirty="0" smtClean="0"/>
              <a:t>a </a:t>
            </a:r>
            <a:r>
              <a:rPr lang="en-US" altLang="en-US" sz="2800" b="0" dirty="0"/>
              <a:t>G</a:t>
            </a:r>
            <a:r>
              <a:rPr lang="en-US" altLang="en-US" sz="2800" b="0" dirty="0" smtClean="0"/>
              <a:t>a? </a:t>
            </a:r>
            <a:endParaRPr lang="en-US" altLang="en-US" sz="2800" b="0" dirty="0"/>
          </a:p>
        </p:txBody>
      </p:sp>
      <p:pic>
        <p:nvPicPr>
          <p:cNvPr id="2" name="PatriciaKuhlMcGurkMovi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111" y="304800"/>
            <a:ext cx="8043888" cy="462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76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26723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heckershadow_illusion4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8466138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0805082" y="6550223"/>
            <a:ext cx="138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Adelson, 1995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1905000" y="6248400"/>
            <a:ext cx="2133600" cy="48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5867403" y="2214562"/>
            <a:ext cx="854075" cy="1836738"/>
            <a:chOff x="2735" y="1392"/>
            <a:chExt cx="538" cy="1157"/>
          </a:xfrm>
        </p:grpSpPr>
        <p:pic>
          <p:nvPicPr>
            <p:cNvPr id="12" name="Picture 4" descr="A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" y="1392"/>
              <a:ext cx="48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" y="2257"/>
              <a:ext cx="49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163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3.95833E-6 0.00023 C -0.00313 -0.00069 -0.00638 -0.00092 -0.00938 -0.00185 C -0.01159 -0.00277 -0.01563 -0.00555 -0.01563 -0.00532 C -0.01667 -0.0074 -0.01758 -0.00995 -0.01875 -0.01111 C -0.02006 -0.0125 -0.02162 -0.01227 -0.02305 -0.01296 C -0.02513 -0.01412 -0.02709 -0.01574 -0.02917 -0.01666 C -0.0306 -0.01736 -0.03204 -0.01782 -0.03347 -0.01852 C -0.03451 -0.01921 -0.03542 -0.0199 -0.03659 -0.02037 C -0.03829 -0.02129 -0.03998 -0.02152 -0.0418 -0.02222 C -0.04454 -0.02338 -0.04727 -0.025 -0.05 -0.02592 C -0.05352 -0.02731 -0.05717 -0.02777 -0.06042 -0.02963 C -0.06263 -0.03102 -0.06459 -0.03264 -0.06667 -0.03333 C -0.07032 -0.03472 -0.07253 -0.03541 -0.07592 -0.03703 C -0.07722 -0.03773 -0.07813 -0.03865 -0.07904 -0.03889 C -0.08334 -0.04051 -0.08763 -0.04027 -0.09167 -0.04259 C -0.09805 -0.04652 -0.09167 -0.04305 -0.10209 -0.04629 C -0.10899 -0.04861 -0.10378 -0.04838 -0.11146 -0.05 C -0.11498 -0.05092 -0.11836 -0.05115 -0.12188 -0.05185 C -0.12357 -0.05231 -0.12539 -0.05324 -0.12709 -0.0537 C -0.13985 -0.05787 -0.12657 -0.05347 -0.14063 -0.0574 C -0.1444 -0.05856 -0.14818 -0.06018 -0.15209 -0.06111 C -0.15547 -0.06203 -0.15912 -0.06227 -0.1625 -0.06296 C -0.16628 -0.06412 -0.17019 -0.06551 -0.17383 -0.06666 C -0.17539 -0.06736 -0.1767 -0.06828 -0.17813 -0.06852 C -0.1806 -0.06944 -0.18308 -0.0699 -0.18529 -0.07037 C -0.19349 -0.07754 -0.18555 -0.07176 -0.19779 -0.07592 C -0.21967 -0.08379 -0.18946 -0.07569 -0.21355 -0.08333 C -0.23542 -0.09051 -0.21485 -0.08449 -0.23529 -0.08889 C -0.24037 -0.09004 -0.24519 -0.09143 -0.24987 -0.09259 C -0.2517 -0.09328 -0.25339 -0.09421 -0.25508 -0.09444 C -0.25912 -0.09537 -0.26276 -0.0956 -0.26667 -0.09629 C -0.2698 -0.09699 -0.27709 -0.09907 -0.28021 -0.1 C -0.28204 -0.10069 -0.28373 -0.10115 -0.28542 -0.10185 C -0.28724 -0.10301 -0.28894 -0.10486 -0.29063 -0.10555 C -0.2931 -0.10671 -0.29558 -0.10671 -0.29792 -0.1074 C -0.29935 -0.10787 -0.30079 -0.10879 -0.30209 -0.10926 C -0.30821 -0.11643 -0.30235 -0.11065 -0.3125 -0.11481 C -0.31472 -0.11574 -0.31667 -0.11759 -0.31875 -0.11852 C -0.32019 -0.11921 -0.32162 -0.11967 -0.32292 -0.12037 C -0.32448 -0.12152 -0.32565 -0.12338 -0.32709 -0.12407 C -0.32956 -0.12523 -0.33204 -0.12546 -0.33438 -0.12592 C -0.33542 -0.12662 -0.33646 -0.12731 -0.3375 -0.12777 C -0.33894 -0.1287 -0.34037 -0.12893 -0.34167 -0.12963 C -0.34323 -0.13078 -0.3444 -0.1324 -0.34584 -0.13333 C -0.34727 -0.13426 -0.3487 -0.13449 -0.35 -0.13518 C -0.35222 -0.13634 -0.35417 -0.13819 -0.35625 -0.13889 C -0.37201 -0.14467 -0.35248 -0.1375 -0.36563 -0.14259 C -0.36745 -0.14328 -0.36914 -0.14398 -0.37084 -0.14444 C -0.38412 -0.14977 -0.36459 -0.14259 -0.38021 -0.14815 C -0.38568 -0.15463 -0.38125 -0.15046 -0.38959 -0.1537 C -0.39076 -0.15416 -0.39167 -0.15509 -0.39271 -0.15555 C -0.39414 -0.15648 -0.39558 -0.15671 -0.39688 -0.1574 C -0.39909 -0.15856 -0.40105 -0.16111 -0.40313 -0.16111 L -0.4073 -0.16111 " pathEditMode="relative" rAng="0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heckershadow_illusion4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8466138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0805082" y="6550223"/>
            <a:ext cx="138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Adelson, 1995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1905000" y="6248400"/>
            <a:ext cx="2133600" cy="48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5867403" y="2214562"/>
            <a:ext cx="854075" cy="1836738"/>
            <a:chOff x="2735" y="1392"/>
            <a:chExt cx="538" cy="1157"/>
          </a:xfrm>
        </p:grpSpPr>
        <p:pic>
          <p:nvPicPr>
            <p:cNvPr id="12" name="Picture 4" descr="A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" y="1392"/>
              <a:ext cx="48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" y="2257"/>
              <a:ext cx="49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5760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25 -0.16296 L -0.40625 -0.16296 C -0.40313 -0.16249 -0.4 -0.16203 -0.39688 -0.1611 C -0.39583 -0.16087 -0.39492 -0.15971 -0.39375 -0.15925 C -0.39141 -0.15856 -0.38893 -0.15809 -0.38646 -0.1574 C -0.36628 -0.15277 -0.38919 -0.15856 -0.37083 -0.1537 C -0.36289 -0.14907 -0.37435 -0.15532 -0.35833 -0.14999 C -0.35586 -0.1493 -0.35365 -0.14698 -0.35104 -0.14629 C -0.34662 -0.14513 -0.34206 -0.14536 -0.3375 -0.14444 C -0.33477 -0.14397 -0.33203 -0.14351 -0.32917 -0.14259 C -0.32787 -0.14235 -0.32643 -0.1412 -0.325 -0.14073 C -0.32201 -0.14004 -0.31875 -0.13958 -0.31563 -0.13888 C -0.31458 -0.13842 -0.31367 -0.13749 -0.3125 -0.13703 C -0.30326 -0.13402 -0.29857 -0.13333 -0.28958 -0.13147 C -0.28373 -0.12846 -0.27787 -0.12499 -0.27188 -0.12221 C -0.26641 -0.1199 -0.26081 -0.11782 -0.25521 -0.11481 L -0.24479 -0.10925 C -0.24167 -0.10763 -0.23867 -0.10555 -0.23542 -0.1037 C -0.23307 -0.10254 -0.22839 -0.10092 -0.22604 -0.09999 C -0.22409 -0.0993 -0.22188 -0.09907 -0.21979 -0.09814 C -0.19258 -0.08772 -0.22708 -0.10046 -0.20521 -0.09073 C -0.20326 -0.08981 -0.20104 -0.08958 -0.19896 -0.08888 C -0.1974 -0.08772 -0.19284 -0.08448 -0.19063 -0.08333 C -0.18893 -0.08263 -0.18724 -0.0824 -0.18542 -0.08147 C -0.18333 -0.08055 -0.18138 -0.0787 -0.17917 -0.07777 L -0.17083 -0.07407 L -0.16667 -0.07221 C -0.16537 -0.07175 -0.1638 -0.07152 -0.1625 -0.07036 C -0.1612 -0.06921 -0.1599 -0.06759 -0.15833 -0.06666 C -0.15677 -0.06573 -0.15495 -0.06573 -0.15313 -0.06481 C -0.15208 -0.06434 -0.15117 -0.06365 -0.15 -0.06296 C -0.1487 -0.06226 -0.14727 -0.0618 -0.14583 -0.0611 C -0.14102 -0.05925 -0.14102 -0.05971 -0.13646 -0.0574 C -0.13164 -0.05509 -0.13477 -0.05624 -0.12917 -0.05184 C -0.12643 -0.04976 -0.12396 -0.0493 -0.12083 -0.04814 C -0.11979 -0.04698 -0.11888 -0.04536 -0.11771 -0.04444 C -0.11198 -0.04004 -0.11198 -0.04143 -0.10625 -0.03888 C -0.10391 -0.03796 -0.09987 -0.03471 -0.09792 -0.03333 C -0.09701 -0.03263 -0.09597 -0.03194 -0.09479 -0.03147 C -0.09284 -0.03078 -0.09063 -0.03032 -0.08854 -0.02962 C -0.08724 -0.02916 -0.08581 -0.02823 -0.08438 -0.02777 C -0.08034 -0.02638 -0.07188 -0.02407 -0.07188 -0.02407 C -0.06927 -0.02221 -0.06315 -0.01759 -0.06042 -0.01666 C -0.05742 -0.01573 -0.05417 -0.01573 -0.05104 -0.01481 C -0.04727 -0.01388 -0.04349 -0.01249 -0.03958 -0.0111 C -0.03789 -0.01064 -0.0362 -0.00971 -0.03438 -0.00925 C -0.03138 -0.00856 -0.02813 -0.00809 -0.025 -0.0074 C -0.0181 -0.00323 -0.02552 -0.0074 -0.0125 -0.0037 C -0.0112 -0.00346 -0.00977 -0.00254 -0.00833 -0.00184 C -0.00729 -0.00138 -0.00638 -0.00022 -0.00521 5.55556E-6 C -0.00352 0.00024 -0.00182 5.55556E-6 -2.29167E-6 5.55556E-6 " pathEditMode="relative" ptsTypes="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heckershadow_illusion4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8466138" cy="65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0805082" y="6550223"/>
            <a:ext cx="138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Adelson, 1995</a:t>
            </a:r>
            <a:endParaRPr lang="en-US" alt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1905000" y="6248400"/>
            <a:ext cx="2133600" cy="48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5867403" y="2214562"/>
            <a:ext cx="854075" cy="1836738"/>
            <a:chOff x="2735" y="1392"/>
            <a:chExt cx="538" cy="1157"/>
          </a:xfrm>
        </p:grpSpPr>
        <p:pic>
          <p:nvPicPr>
            <p:cNvPr id="12" name="Picture 4" descr="A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" y="1392"/>
              <a:ext cx="48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" y="2257"/>
              <a:ext cx="49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1922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9167E-6 2.96296E-6 L -7.29167E-6 2.96296E-6 C -0.00144 0.01157 -0.00274 0.0213 -0.00313 0.0331 C -0.00365 0.04676 -0.00391 0.06042 -0.00417 0.07384 C -0.00455 0.10301 -0.00482 0.13194 -0.00521 0.16088 C -0.00548 0.17639 -0.00574 0.1919 -0.00626 0.20718 C -0.00652 0.21343 -0.00652 0.21273 -0.00834 0.21273 " pathEditMode="relative" ptsTypes="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43100" y="381000"/>
            <a:ext cx="8305800" cy="5638800"/>
            <a:chOff x="1943100" y="838200"/>
            <a:chExt cx="8305800" cy="5638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838200"/>
              <a:ext cx="5791200" cy="54123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1943100" y="4876800"/>
              <a:ext cx="8305800" cy="1600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48200"/>
            <a:ext cx="4041998" cy="1322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67" y="4650237"/>
            <a:ext cx="4115157" cy="228619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304800" y="4430486"/>
            <a:ext cx="1338316" cy="611736"/>
          </a:xfrm>
          <a:prstGeom prst="ellipse">
            <a:avLst/>
          </a:prstGeom>
          <a:noFill/>
          <a:ln w="9525" cap="flat" cmpd="sng" algn="ctr">
            <a:solidFill>
              <a:srgbClr val="D8562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D8562E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572000"/>
            <a:ext cx="133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8562E"/>
                </a:solidFill>
              </a:rPr>
              <a:t>Looting</a:t>
            </a:r>
            <a:endParaRPr lang="en-US" dirty="0">
              <a:solidFill>
                <a:srgbClr val="D8562E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0551368" y="4430486"/>
            <a:ext cx="1338316" cy="611736"/>
          </a:xfrm>
          <a:prstGeom prst="ellipse">
            <a:avLst/>
          </a:prstGeom>
          <a:noFill/>
          <a:ln w="9525" cap="flat" cmpd="sng" algn="ctr">
            <a:solidFill>
              <a:srgbClr val="D8562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D8562E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51368" y="4572000"/>
            <a:ext cx="133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8562E"/>
                </a:solidFill>
              </a:rPr>
              <a:t>Finding</a:t>
            </a:r>
            <a:endParaRPr lang="en-US" dirty="0">
              <a:solidFill>
                <a:srgbClr val="D8562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10439400" y="4985800"/>
            <a:ext cx="377602" cy="3009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2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9" idx="5"/>
          </p:cNvCxnSpPr>
          <p:nvPr/>
        </p:nvCxnSpPr>
        <p:spPr bwMode="auto">
          <a:xfrm>
            <a:off x="1447124" y="4952635"/>
            <a:ext cx="458472" cy="6572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8562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4648200" y="4876800"/>
            <a:ext cx="1066800" cy="3761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372600" y="4843520"/>
            <a:ext cx="1066800" cy="3761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24" y="4876800"/>
            <a:ext cx="466584" cy="414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876799"/>
            <a:ext cx="466584" cy="4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7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>
            <a:spLocks noChangeAspect="1"/>
          </p:cNvSpPr>
          <p:nvPr/>
        </p:nvSpPr>
        <p:spPr>
          <a:xfrm>
            <a:off x="3581398" y="3763566"/>
            <a:ext cx="414338" cy="414338"/>
          </a:xfrm>
          <a:prstGeom prst="ellipse">
            <a:avLst/>
          </a:prstGeom>
          <a:solidFill>
            <a:srgbClr val="3D9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3581398" y="4876803"/>
            <a:ext cx="414338" cy="413147"/>
          </a:xfrm>
          <a:prstGeom prst="ellipse">
            <a:avLst/>
          </a:prstGeom>
          <a:solidFill>
            <a:srgbClr val="5C4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3581398" y="5448300"/>
            <a:ext cx="419100" cy="419100"/>
          </a:xfrm>
          <a:prstGeom prst="ellipse">
            <a:avLst/>
          </a:prstGeom>
          <a:solidFill>
            <a:srgbClr val="FEB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ontAwesome" pitchFamily="2" charset="0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581398" y="4305303"/>
            <a:ext cx="414338" cy="413147"/>
          </a:xfrm>
          <a:prstGeom prst="ellipse">
            <a:avLst/>
          </a:prstGeom>
          <a:solidFill>
            <a:srgbClr val="D85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 Placeholder 33"/>
          <p:cNvSpPr txBox="1">
            <a:spLocks/>
          </p:cNvSpPr>
          <p:nvPr/>
        </p:nvSpPr>
        <p:spPr bwMode="auto">
          <a:xfrm>
            <a:off x="4112417" y="3815959"/>
            <a:ext cx="177165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Aware</a:t>
            </a:r>
          </a:p>
        </p:txBody>
      </p:sp>
      <p:sp>
        <p:nvSpPr>
          <p:cNvPr id="27" name="Text Placeholder 33"/>
          <p:cNvSpPr txBox="1">
            <a:spLocks/>
          </p:cNvSpPr>
          <p:nvPr/>
        </p:nvSpPr>
        <p:spPr bwMode="auto">
          <a:xfrm>
            <a:off x="4112417" y="4348162"/>
            <a:ext cx="17716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Controllable</a:t>
            </a:r>
          </a:p>
        </p:txBody>
      </p:sp>
      <p:sp>
        <p:nvSpPr>
          <p:cNvPr id="28" name="Text Placeholder 33"/>
          <p:cNvSpPr txBox="1">
            <a:spLocks/>
          </p:cNvSpPr>
          <p:nvPr/>
        </p:nvSpPr>
        <p:spPr bwMode="auto">
          <a:xfrm>
            <a:off x="4112417" y="4919662"/>
            <a:ext cx="17716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Introspection</a:t>
            </a:r>
          </a:p>
        </p:txBody>
      </p:sp>
      <p:sp>
        <p:nvSpPr>
          <p:cNvPr id="29" name="Text Placeholder 33"/>
          <p:cNvSpPr txBox="1">
            <a:spLocks/>
          </p:cNvSpPr>
          <p:nvPr/>
        </p:nvSpPr>
        <p:spPr bwMode="auto">
          <a:xfrm>
            <a:off x="4112417" y="5494735"/>
            <a:ext cx="177165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63"/>
              </a:spcBef>
              <a:buNone/>
            </a:pPr>
            <a:r>
              <a:rPr lang="en-AU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Endorsed</a:t>
            </a:r>
            <a:endParaRPr lang="en-AU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 Placeholder 33"/>
          <p:cNvSpPr txBox="1">
            <a:spLocks/>
          </p:cNvSpPr>
          <p:nvPr/>
        </p:nvSpPr>
        <p:spPr bwMode="auto">
          <a:xfrm>
            <a:off x="3581398" y="2886081"/>
            <a:ext cx="2057400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514350" indent="-1714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857250" indent="-17145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200150" indent="-17145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1543050" indent="-17145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0002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4574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29146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371850" indent="-17145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en-AU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Explicit </a:t>
            </a:r>
            <a:r>
              <a:rPr lang="en-AU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Attitudes/</a:t>
            </a:r>
          </a:p>
          <a:p>
            <a:pPr algn="ctr" eaLnBrk="1" hangingPunct="1">
              <a:lnSpc>
                <a:spcPct val="90000"/>
              </a:lnSpc>
              <a:spcBef>
                <a:spcPts val="0"/>
              </a:spcBef>
              <a:buNone/>
            </a:pPr>
            <a:r>
              <a:rPr lang="en-AU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Stereotypes</a:t>
            </a:r>
            <a:endParaRPr lang="en-AU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09700" y="721423"/>
            <a:ext cx="9372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Bias: </a:t>
            </a:r>
            <a:endParaRPr lang="en-US" sz="3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 or stereotypes in favor or against a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 or social group;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preference for one over another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1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42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3119</TotalTime>
  <Words>1209</Words>
  <Application>Microsoft Office PowerPoint</Application>
  <PresentationFormat>Widescreen</PresentationFormat>
  <Paragraphs>251</Paragraphs>
  <Slides>37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MS PGothic</vt:lpstr>
      <vt:lpstr>Arial</vt:lpstr>
      <vt:lpstr>Calibri</vt:lpstr>
      <vt:lpstr>Corbel</vt:lpstr>
      <vt:lpstr>FontAwesome</vt:lpstr>
      <vt:lpstr>Times New Roman</vt:lpstr>
      <vt:lpstr>1_Default Design</vt:lpstr>
      <vt:lpstr>Implicit Bias:  Understanding Automatic Thoughts and Feelings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Mindbugs:  The Ordinary Origins of Bias</dc:title>
  <dc:creator>Microsoft Office User</dc:creator>
  <cp:lastModifiedBy>Blankenship, Anne</cp:lastModifiedBy>
  <cp:revision>1582</cp:revision>
  <cp:lastPrinted>2001-02-14T02:41:04Z</cp:lastPrinted>
  <dcterms:created xsi:type="dcterms:W3CDTF">2016-04-19T17:50:15Z</dcterms:created>
  <dcterms:modified xsi:type="dcterms:W3CDTF">2017-06-05T13:08:21Z</dcterms:modified>
</cp:coreProperties>
</file>